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5" r:id="rId3"/>
  </p:sldMasterIdLst>
  <p:notesMasterIdLst>
    <p:notesMasterId r:id="rId5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Lst>
  <p:sldSz cx="9144000" cy="5143500" type="screen16x9"/>
  <p:notesSz cx="6858000" cy="9144000"/>
  <p:embeddedFontLst>
    <p:embeddedFont>
      <p:font typeface="Calibri" panose="020F0502020204030204" pitchFamily="34" charset="0"/>
      <p:regular r:id="rId59"/>
      <p:bold r:id="rId60"/>
      <p:italic r:id="rId61"/>
      <p:boldItalic r:id="rId62"/>
    </p:embeddedFont>
    <p:embeddedFont>
      <p:font typeface="Century Gothic" panose="020B0502020202020204" pitchFamily="34" charset="0"/>
      <p:regular r:id="rId63"/>
      <p:bold r:id="rId64"/>
      <p:italic r:id="rId65"/>
      <p:boldItalic r:id="rId66"/>
    </p:embeddedFont>
    <p:embeddedFont>
      <p:font typeface="Open Sans" panose="020B0606030504020204" pitchFamily="34" charset="0"/>
      <p:regular r:id="rId67"/>
      <p:bold r:id="rId68"/>
      <p:italic r:id="rId69"/>
      <p:boldItalic r:id="rId70"/>
    </p:embeddedFont>
    <p:embeddedFont>
      <p:font typeface="Play" pitchFamily="82" charset="77"/>
      <p:regular r:id="rId71"/>
      <p:bold r:id="rId72"/>
    </p:embeddedFont>
    <p:embeddedFont>
      <p:font typeface="Roboto" panose="020000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1872">
          <p15:clr>
            <a:srgbClr val="747775"/>
          </p15:clr>
        </p15:guide>
        <p15:guide id="3" orient="horz" pos="96">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MS5MDNPFHXcniyOUzM/re9DeH9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ais S. Araujo"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5558F-456B-4893-9695-5402644796CE}">
  <a:tblStyle styleId="{3C85558F-456B-4893-9695-5402644796C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56" d="100"/>
          <a:sy n="156" d="100"/>
        </p:scale>
        <p:origin x="808" y="168"/>
      </p:cViewPr>
      <p:guideLst>
        <p:guide pos="2880"/>
        <p:guide orient="horz" pos="1872"/>
        <p:guide orient="horz" pos="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font" Target="fonts/font3.fntdata"/><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4.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8.fntdata"/><Relationship Id="rId7" Type="http://schemas.openxmlformats.org/officeDocument/2006/relationships/slide" Target="slides/slide4.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2-23T04:42:58.094" idx="1">
    <p:pos x="1644" y="717"/>
    <p:text>Idea to potentially also add existential distress, substance use disorder (alcohol, heroin, ..) as being studied.  Defer to you.</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eo1zkD8"/>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5-02-23T04:42:48.787" idx="2">
    <p:pos x="1500" y="717"/>
    <p:text>Idea to potentially add under investigation (anxiety related to life threatening illness, social anxiety, ..) - historically (couples therapy) - Defer to you.</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eo1zkE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4fc3538f3_1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
        <p:nvSpPr>
          <p:cNvPr id="192" name="Google Shape;192;g334fc3538f3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34fc3538f3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334fc3538f3_1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a:solidFill>
                  <a:srgbClr val="212121"/>
                </a:solidFill>
                <a:highlight>
                  <a:srgbClr val="FFFFFF"/>
                </a:highlight>
                <a:latin typeface="Roboto"/>
                <a:ea typeface="Roboto"/>
                <a:cs typeface="Roboto"/>
                <a:sym typeface="Roboto"/>
              </a:rPr>
              <a:t>Hallucinogenic mushroom exposures increased most over the study period  </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200"/>
              <a:buFont typeface="Arial"/>
              <a:buNone/>
            </a:pPr>
            <a:r>
              <a:rPr lang="en" sz="1200">
                <a:solidFill>
                  <a:srgbClr val="212121"/>
                </a:solidFill>
                <a:highlight>
                  <a:srgbClr val="FFFFFF"/>
                </a:highlight>
                <a:latin typeface="Roboto"/>
                <a:ea typeface="Roboto"/>
                <a:cs typeface="Roboto"/>
                <a:sym typeface="Roboto"/>
              </a:rPr>
              <a:t>Overall, 27,444 (50.3%) psychedelic exposures had symptoms that required treatment, severe residual or prolonged symptoms, or death. </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200"/>
              <a:buFont typeface="Arial"/>
              <a:buNone/>
            </a:pPr>
            <a:r>
              <a:rPr lang="en" sz="1200">
                <a:solidFill>
                  <a:srgbClr val="212121"/>
                </a:solidFill>
                <a:highlight>
                  <a:srgbClr val="FFFFFF"/>
                </a:highlight>
                <a:latin typeface="Roboto"/>
                <a:ea typeface="Roboto"/>
                <a:cs typeface="Roboto"/>
                <a:sym typeface="Roboto"/>
              </a:rPr>
              <a:t>Cardiovascular effects were common, especially with MDMA (31.1%). </a:t>
            </a:r>
            <a:endParaRPr sz="120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200"/>
              <a:buFont typeface="Arial"/>
              <a:buNone/>
            </a:pPr>
            <a:r>
              <a:rPr lang="en" sz="1200">
                <a:solidFill>
                  <a:srgbClr val="212121"/>
                </a:solidFill>
                <a:highlight>
                  <a:srgbClr val="FFFFFF"/>
                </a:highlight>
                <a:latin typeface="Roboto"/>
                <a:ea typeface="Roboto"/>
                <a:cs typeface="Roboto"/>
                <a:sym typeface="Roboto"/>
              </a:rPr>
              <a:t>Patients managed in or referred to a health care facility received medical therapies in 62.4% of cases, including sedation (32.9%) and respiratory interventions (10.3%).</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31e4d505bc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31e4d505bc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34fc3538f3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34fc3538f3_1_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34fc3538f3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334fc3538f3_1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34b96aecc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334b96aecc7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34b96aecc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334b96aecc7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2e9c5f3243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b="1">
                <a:solidFill>
                  <a:schemeClr val="dk1"/>
                </a:solidFill>
              </a:rPr>
              <a:t>Both have distinct mechanisms and applications.</a:t>
            </a:r>
            <a:endParaRPr/>
          </a:p>
        </p:txBody>
      </p:sp>
      <p:sp>
        <p:nvSpPr>
          <p:cNvPr id="360" name="Google Shape;360;g32e9c5f3243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2faa164e6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2faa164e6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310169d34c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310169d34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310169d34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310169d34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1e4d505b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31e4d505b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2faa164e6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2faa164e6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310169d34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310169d34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2faa164e6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2faa164e6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310169d34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310169d34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faa164e6f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2faa164e6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310169d34c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310169d34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310169d34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310169d34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There’s always the underground…</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31e4d505b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31e4d505b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310169d34c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310169d34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2e9c5f3243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1" name="Google Shape;491;g32e9c5f324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31e4d505b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331e4d505bc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39458f4835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39458f483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2f3481b8e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2f3481b8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39458f4835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39458f483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39458f4835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39458f483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39458f483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39458f483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39458f483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39458f483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31e4d505b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31e4d505b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31e4d505b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31e4d505b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3926e3e4c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3926e3e4c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Ayahuasca is also known as caapi, daime, hoasca, and vegetal. Ayahuasca is a Quechua word meaning “vine of the soul” or “vine of the dead”, pointing to its ability to provide access to normally invisible and immaterial worlds. DMT occurs naturally in animals &amp; humans. MAOI component prevents DMT deactivation in gut.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0" name="Google Shape;5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31e4d505bc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31e4d505b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2e9c5f324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32e9c5f32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2e9c5f324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2e9c5f324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2e9c5f3243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2e9c5f324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31e4d505b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331e4d505b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2e9c5f324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32e9c5f324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2f3481b8e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32f3481b8e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39458f4835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339458f4835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2e9c5f324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32e9c5f324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2e9c5f3243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2e9c5f324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2e9c5f3243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32e9c5f324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34b96aecc7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34b96aecc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2e9c5f3243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2e9c5f324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2e9c5f3243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2e9c5f324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34b96aecc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g334b96aecc7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350a31cb5a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Insert everyone’s logos at bottom of this page</a:t>
            </a:r>
            <a:endParaRPr/>
          </a:p>
        </p:txBody>
      </p:sp>
      <p:sp>
        <p:nvSpPr>
          <p:cNvPr id="712" name="Google Shape;712;g3350a31cb5a_1_5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2f3481b8e5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Leslie sorts written questions and distributes to the panelists. </a:t>
            </a:r>
            <a:endParaRPr/>
          </a:p>
        </p:txBody>
      </p:sp>
      <p:sp>
        <p:nvSpPr>
          <p:cNvPr id="723" name="Google Shape;723;g32f3481b8e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34b96aecc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334b96aecc7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Leslie- My role will be to help set the stage, starting with a gong/bell, a fewcentering breaths and a call to prepare the mind to receive new information. I will acknowledge the peoples and cultures that originated this form of healing, and then go through the agenda.  The 2 or 3 patient cases will be highlighted as food for thought throughout the presentation.  I will state that we are going through the psychedelic substances which the general U.S.practitioner might be most likely asked about during patient visits or outside the clinic: namely Ketamine, psilocybin, MDMA, and Ayahuasca. I will share the link for our slides from last year for reference. I will also make a general comment about how regulation is rapidly changing regarding psilocybin, and that the state of MDMA is in flux with last year's FDA hearings, and that Ketamine is the only legal psychedelic substance in the U.S.  </a:t>
            </a:r>
            <a:endParaRPr sz="1400">
              <a:solidFill>
                <a:schemeClr val="dk1"/>
              </a:solidFill>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In the meantime, we as healthcare professionals must be ready to discuss these substances with authority and confidence, rather than playing catch up since they are already being utilized, whether legal or not (draw parallel to cannabis).</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b="1">
              <a:latin typeface="Century Gothic"/>
              <a:ea typeface="Century Gothic"/>
              <a:cs typeface="Century Gothic"/>
              <a:sym typeface="Century 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34b96aecc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34b96aecc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My role will be to help set the stage, starting with a gong/bell, a few centering breaths and a call to prepare the mind to receive new information. </a:t>
            </a:r>
            <a:endParaRPr sz="1400">
              <a:solidFill>
                <a:srgbClr val="26282A"/>
              </a:solidFill>
              <a:latin typeface="Times"/>
              <a:ea typeface="Times"/>
              <a:cs typeface="Times"/>
              <a:sym typeface="Times"/>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 will acknowledge the peoples and cultures that originated this form of healing, and then go through the agenda.  </a:t>
            </a:r>
            <a:endParaRPr sz="1400">
              <a:solidFill>
                <a:srgbClr val="26282A"/>
              </a:solidFill>
              <a:latin typeface="Times"/>
              <a:ea typeface="Times"/>
              <a:cs typeface="Times"/>
              <a:sym typeface="Times"/>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2 or 3 patient cases will be highlighted as food for thought throughout the presentation.  I will state that we are going through the psychedelic substances which the general practitioner might be most likely asked about during patient visits or outside the clinic, namely Ketamine, psilocybin, MDMA, and Ayahuasca. </a:t>
            </a:r>
            <a:endParaRPr sz="1400">
              <a:solidFill>
                <a:srgbClr val="26282A"/>
              </a:solidFill>
              <a:latin typeface="Times"/>
              <a:ea typeface="Times"/>
              <a:cs typeface="Times"/>
              <a:sym typeface="Times"/>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 will share the link for our slides from last year for reference. </a:t>
            </a:r>
            <a:endParaRPr sz="1400">
              <a:solidFill>
                <a:srgbClr val="26282A"/>
              </a:solidFill>
              <a:latin typeface="Times"/>
              <a:ea typeface="Times"/>
              <a:cs typeface="Times"/>
              <a:sym typeface="Times"/>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 will also make a general comment about how regulation is rapidly changing regarding psilocybin, and that the state of MDMA is in flux with last year's FDA hearings, and that Ketamine is the only legal psychedelic substance in the U.S.  </a:t>
            </a:r>
            <a:endParaRPr sz="1400">
              <a:solidFill>
                <a:schemeClr val="dk1"/>
              </a:solidFill>
            </a:endParaRPr>
          </a:p>
          <a:p>
            <a:pPr marL="177800" lvl="0" indent="-165100" algn="l" rtl="0">
              <a:lnSpc>
                <a:spcPct val="90000"/>
              </a:lnSpc>
              <a:spcBef>
                <a:spcPts val="800"/>
              </a:spcBef>
              <a:spcAft>
                <a:spcPts val="0"/>
              </a:spcAft>
              <a:buClr>
                <a:srgbClr val="26282A"/>
              </a:buClr>
              <a:buSzPts val="1400"/>
              <a:buChar char="•"/>
            </a:pPr>
            <a:r>
              <a:rPr lang="en" sz="1400">
                <a:solidFill>
                  <a:srgbClr val="26282A"/>
                </a:solidFill>
                <a:latin typeface="Times"/>
                <a:ea typeface="Times"/>
                <a:cs typeface="Times"/>
                <a:sym typeface="Times"/>
              </a:rPr>
              <a:t>In the meantime, we as healthcare professionals must be ready to discuss these substances with authority and confidence, rather than playing catch up since they are already being utilized, whether legal or not (draw parallel to cannabis).</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34b96aecc7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34b96aecc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34fc3538f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334fc3538f3_1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2b1974be352_0_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g2b1974be352_0_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g2b1974be352_0_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g2b1974be352_0_2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7" name="Google Shape;47;g2b1974be352_0_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g2b1974be352_0_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2b1974be352_0_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1" name="Google Shape;51;g2b1974be352_0_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2" name="Google Shape;52;g2b1974be352_0_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3" name="Google Shape;53;g2b1974be352_0_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g2b1974be352_0_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6" name="Google Shape;56;g2b1974be352_0_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g2b1974be352_0_3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 name="Google Shape;59;g2b1974be352_0_3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0" name="Google Shape;60;g2b1974be352_0_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g334fc3538f3_1_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g334fc3538f3_1_6"/>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0" name="Google Shape;70;g334fc3538f3_1_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g334fc3538f3_1_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g334fc3538f3_1_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
        <p:cNvGrpSpPr/>
        <p:nvPr/>
      </p:nvGrpSpPr>
      <p:grpSpPr>
        <a:xfrm>
          <a:off x="0" y="0"/>
          <a:ext cx="0" cy="0"/>
          <a:chOff x="0" y="0"/>
          <a:chExt cx="0" cy="0"/>
        </a:xfrm>
      </p:grpSpPr>
      <p:sp>
        <p:nvSpPr>
          <p:cNvPr id="74" name="Google Shape;74;g334fc3538f3_1_1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 name="Google Shape;75;g334fc3538f3_1_1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g334fc3538f3_1_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g334fc3538f3_1_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g334fc3538f3_1_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g334fc3538f3_1_18"/>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Clr>
                <a:schemeClr val="dk1"/>
              </a:buClr>
              <a:buSzPts val="2700"/>
              <a:buFont typeface="Play"/>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81" name="Google Shape;81;g334fc3538f3_1_1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g334fc3538f3_1_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g334fc3538f3_1_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g334fc3538f3_1_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g334fc3538f3_1_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7"/>
        <p:cNvGrpSpPr/>
        <p:nvPr/>
      </p:nvGrpSpPr>
      <p:grpSpPr>
        <a:xfrm>
          <a:off x="0" y="0"/>
          <a:ext cx="0" cy="0"/>
          <a:chOff x="0" y="0"/>
          <a:chExt cx="0" cy="0"/>
        </a:xfrm>
      </p:grpSpPr>
      <p:sp>
        <p:nvSpPr>
          <p:cNvPr id="88" name="Google Shape;88;g334fc3538f3_1_2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g334fc3538f3_1_2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90" name="Google Shape;90;g334fc3538f3_1_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g334fc3538f3_1_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g334fc3538f3_1_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g334fc3538f3_1_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g334fc3538f3_1_32"/>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 name="Google Shape;96;g334fc3538f3_1_32"/>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 name="Google Shape;97;g334fc3538f3_1_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g334fc3538f3_1_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g334fc3538f3_1_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g2b1974be352_0_4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g2b1974be352_0_4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6" name="Google Shape;16;g2b1974be352_0_4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g2b1974be352_0_4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2b1974be352_0_4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endParaRPr/>
          </a:p>
          <a:p>
            <a:pPr marL="0" lvl="0" indent="0" algn="r" rtl="0">
              <a:spcBef>
                <a:spcPts val="0"/>
              </a:spcBef>
              <a:spcAft>
                <a:spcPts val="0"/>
              </a:spcAft>
              <a:buNone/>
            </a:pPr>
            <a:endParaRPr/>
          </a:p>
          <a:p>
            <a:pPr marL="0" lvl="0" indent="0" algn="r" rtl="0">
              <a:spcBef>
                <a:spcPts val="0"/>
              </a:spcBef>
              <a:spcAft>
                <a:spcPts val="0"/>
              </a:spcAft>
              <a:buNone/>
            </a:pPr>
            <a:fld id="{00000000-1234-1234-1234-123412341234}" type="slidenum">
              <a:rPr lang="en"/>
              <a:t>‹#›</a:t>
            </a:fld>
            <a:r>
              <a:rPr lang="en"/>
              <a:t>    |    AAU Study Highlights    |    NorthShore    |    April  21, 2010</a:t>
            </a:r>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g334fc3538f3_1_3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g334fc3538f3_1_3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3" name="Google Shape;103;g334fc3538f3_1_3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g334fc3538f3_1_3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5" name="Google Shape;105;g334fc3538f3_1_3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 name="Google Shape;106;g334fc3538f3_1_3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g334fc3538f3_1_3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g334fc3538f3_1_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g334fc3538f3_1_4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g334fc3538f3_1_4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g334fc3538f3_1_4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3"/>
        <p:cNvGrpSpPr/>
        <p:nvPr/>
      </p:nvGrpSpPr>
      <p:grpSpPr>
        <a:xfrm>
          <a:off x="0" y="0"/>
          <a:ext cx="0" cy="0"/>
          <a:chOff x="0" y="0"/>
          <a:chExt cx="0" cy="0"/>
        </a:xfrm>
      </p:grpSpPr>
      <p:sp>
        <p:nvSpPr>
          <p:cNvPr id="114" name="Google Shape;114;g334fc3538f3_1_5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g334fc3538f3_1_52"/>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16" name="Google Shape;116;g334fc3538f3_1_52"/>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7" name="Google Shape;117;g334fc3538f3_1_5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g334fc3538f3_1_5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g334fc3538f3_1_5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
        <p:cNvGrpSpPr/>
        <p:nvPr/>
      </p:nvGrpSpPr>
      <p:grpSpPr>
        <a:xfrm>
          <a:off x="0" y="0"/>
          <a:ext cx="0" cy="0"/>
          <a:chOff x="0" y="0"/>
          <a:chExt cx="0" cy="0"/>
        </a:xfrm>
      </p:grpSpPr>
      <p:sp>
        <p:nvSpPr>
          <p:cNvPr id="121" name="Google Shape;121;g334fc3538f3_1_5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2" name="Google Shape;122;g334fc3538f3_1_59"/>
          <p:cNvSpPr>
            <a:spLocks noGrp="1"/>
          </p:cNvSpPr>
          <p:nvPr>
            <p:ph type="pic" idx="2"/>
          </p:nvPr>
        </p:nvSpPr>
        <p:spPr>
          <a:xfrm>
            <a:off x="3887391" y="740569"/>
            <a:ext cx="4629150" cy="3655219"/>
          </a:xfrm>
          <a:prstGeom prst="rect">
            <a:avLst/>
          </a:prstGeom>
          <a:noFill/>
          <a:ln>
            <a:noFill/>
          </a:ln>
        </p:spPr>
      </p:sp>
      <p:sp>
        <p:nvSpPr>
          <p:cNvPr id="123" name="Google Shape;123;g334fc3538f3_1_59"/>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4" name="Google Shape;124;g334fc3538f3_1_5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5" name="Google Shape;125;g334fc3538f3_1_5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g334fc3538f3_1_5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g334fc3538f3_1_6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9" name="Google Shape;129;g334fc3538f3_1_66"/>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0" name="Google Shape;130;g334fc3538f3_1_6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g334fc3538f3_1_6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g334fc3538f3_1_6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g334fc3538f3_1_72"/>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5" name="Google Shape;135;g334fc3538f3_1_72"/>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6" name="Google Shape;136;g334fc3538f3_1_7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g334fc3538f3_1_7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8" name="Google Shape;138;g334fc3538f3_1_7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3"/>
        <p:cNvGrpSpPr/>
        <p:nvPr/>
      </p:nvGrpSpPr>
      <p:grpSpPr>
        <a:xfrm>
          <a:off x="0" y="0"/>
          <a:ext cx="0" cy="0"/>
          <a:chOff x="0" y="0"/>
          <a:chExt cx="0" cy="0"/>
        </a:xfrm>
      </p:grpSpPr>
      <p:sp>
        <p:nvSpPr>
          <p:cNvPr id="144" name="Google Shape;144;g3350a31cb5a_1_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5" name="Google Shape;145;g3350a31cb5a_1_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6" name="Google Shape;146;g3350a31cb5a_1_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
        <p:cNvGrpSpPr/>
        <p:nvPr/>
      </p:nvGrpSpPr>
      <p:grpSpPr>
        <a:xfrm>
          <a:off x="0" y="0"/>
          <a:ext cx="0" cy="0"/>
          <a:chOff x="0" y="0"/>
          <a:chExt cx="0" cy="0"/>
        </a:xfrm>
      </p:grpSpPr>
      <p:sp>
        <p:nvSpPr>
          <p:cNvPr id="148" name="Google Shape;148;g3350a31cb5a_1_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9" name="Google Shape;149;g3350a31cb5a_1_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sp>
        <p:nvSpPr>
          <p:cNvPr id="151" name="Google Shape;151;g3350a31cb5a_1_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 name="Google Shape;152;g3350a31cb5a_1_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3" name="Google Shape;153;g3350a31cb5a_1_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4"/>
        <p:cNvGrpSpPr/>
        <p:nvPr/>
      </p:nvGrpSpPr>
      <p:grpSpPr>
        <a:xfrm>
          <a:off x="0" y="0"/>
          <a:ext cx="0" cy="0"/>
          <a:chOff x="0" y="0"/>
          <a:chExt cx="0" cy="0"/>
        </a:xfrm>
      </p:grpSpPr>
      <p:sp>
        <p:nvSpPr>
          <p:cNvPr id="155" name="Google Shape;155;g3350a31cb5a_1_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 name="Google Shape;156;g3350a31cb5a_1_1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57" name="Google Shape;157;g3350a31cb5a_1_1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58" name="Google Shape;158;g3350a31cb5a_1_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g2b1974be352_0_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g2b1974be352_0_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g2b1974be352_0_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sp>
        <p:nvSpPr>
          <p:cNvPr id="160" name="Google Shape;160;g3350a31cb5a_1_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g3350a31cb5a_1_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2"/>
        <p:cNvGrpSpPr/>
        <p:nvPr/>
      </p:nvGrpSpPr>
      <p:grpSpPr>
        <a:xfrm>
          <a:off x="0" y="0"/>
          <a:ext cx="0" cy="0"/>
          <a:chOff x="0" y="0"/>
          <a:chExt cx="0" cy="0"/>
        </a:xfrm>
      </p:grpSpPr>
      <p:sp>
        <p:nvSpPr>
          <p:cNvPr id="163" name="Google Shape;163;g3350a31cb5a_1_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4" name="Google Shape;164;g3350a31cb5a_1_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5" name="Google Shape;165;g3350a31cb5a_1_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6"/>
        <p:cNvGrpSpPr/>
        <p:nvPr/>
      </p:nvGrpSpPr>
      <p:grpSpPr>
        <a:xfrm>
          <a:off x="0" y="0"/>
          <a:ext cx="0" cy="0"/>
          <a:chOff x="0" y="0"/>
          <a:chExt cx="0" cy="0"/>
        </a:xfrm>
      </p:grpSpPr>
      <p:sp>
        <p:nvSpPr>
          <p:cNvPr id="167" name="Google Shape;167;g3350a31cb5a_1_2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8" name="Google Shape;168;g3350a31cb5a_1_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
        <p:cNvGrpSpPr/>
        <p:nvPr/>
      </p:nvGrpSpPr>
      <p:grpSpPr>
        <a:xfrm>
          <a:off x="0" y="0"/>
          <a:ext cx="0" cy="0"/>
          <a:chOff x="0" y="0"/>
          <a:chExt cx="0" cy="0"/>
        </a:xfrm>
      </p:grpSpPr>
      <p:sp>
        <p:nvSpPr>
          <p:cNvPr id="170" name="Google Shape;170;g3350a31cb5a_1_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g3350a31cb5a_1_3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2" name="Google Shape;172;g3350a31cb5a_1_3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3" name="Google Shape;173;g3350a31cb5a_1_3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74" name="Google Shape;174;g3350a31cb5a_1_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5"/>
        <p:cNvGrpSpPr/>
        <p:nvPr/>
      </p:nvGrpSpPr>
      <p:grpSpPr>
        <a:xfrm>
          <a:off x="0" y="0"/>
          <a:ext cx="0" cy="0"/>
          <a:chOff x="0" y="0"/>
          <a:chExt cx="0" cy="0"/>
        </a:xfrm>
      </p:grpSpPr>
      <p:sp>
        <p:nvSpPr>
          <p:cNvPr id="176" name="Google Shape;176;g3350a31cb5a_1_3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77" name="Google Shape;177;g3350a31cb5a_1_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8"/>
        <p:cNvGrpSpPr/>
        <p:nvPr/>
      </p:nvGrpSpPr>
      <p:grpSpPr>
        <a:xfrm>
          <a:off x="0" y="0"/>
          <a:ext cx="0" cy="0"/>
          <a:chOff x="0" y="0"/>
          <a:chExt cx="0" cy="0"/>
        </a:xfrm>
      </p:grpSpPr>
      <p:sp>
        <p:nvSpPr>
          <p:cNvPr id="179" name="Google Shape;179;g3350a31cb5a_1_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0" name="Google Shape;180;g3350a31cb5a_1_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81" name="Google Shape;181;g3350a31cb5a_1_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g3350a31cb5a_1_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g3350a31cb5a_1_4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6" name="Google Shape;186;g3350a31cb5a_1_4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187" name="Google Shape;187;g3350a31cb5a_1_4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g3350a31cb5a_1_4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g3350a31cb5a_1_4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fontScale="47500" lnSpcReduction="20000"/>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a:p>
            <a:pPr marL="0" lvl="0" indent="0" algn="r" rtl="0">
              <a:spcBef>
                <a:spcPts val="0"/>
              </a:spcBef>
              <a:spcAft>
                <a:spcPts val="0"/>
              </a:spcAft>
              <a:buNone/>
            </a:pPr>
            <a:endParaRPr/>
          </a:p>
          <a:p>
            <a:pPr marL="0" lvl="0" indent="0" algn="r" rtl="0">
              <a:spcBef>
                <a:spcPts val="0"/>
              </a:spcBef>
              <a:spcAft>
                <a:spcPts val="0"/>
              </a:spcAft>
              <a:buNone/>
            </a:pPr>
            <a:fld id="{00000000-1234-1234-1234-123412341234}" type="slidenum">
              <a:rPr lang="en"/>
              <a:t>‹#›</a:t>
            </a:fld>
            <a:r>
              <a:rPr lang="en"/>
              <a:t>    |    AAU Study Highlights    |    NorthShore    |    April  21, 2010</a:t>
            </a:r>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g2b1974be352_0_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g2b1974be352_0_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g2b1974be352_0_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g2b1974be352_0_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4"/>
          <p:cNvSpPr/>
          <p:nvPr/>
        </p:nvSpPr>
        <p:spPr>
          <a:xfrm>
            <a:off x="-3490" y="1"/>
            <a:ext cx="9144000" cy="8435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32" name="Google Shape;32;p4"/>
          <p:cNvSpPr txBox="1">
            <a:spLocks noGrp="1"/>
          </p:cNvSpPr>
          <p:nvPr>
            <p:ph type="title"/>
          </p:nvPr>
        </p:nvSpPr>
        <p:spPr>
          <a:xfrm>
            <a:off x="290946" y="114300"/>
            <a:ext cx="8738755" cy="72921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4"/>
          <p:cNvSpPr txBox="1">
            <a:spLocks noGrp="1"/>
          </p:cNvSpPr>
          <p:nvPr>
            <p:ph type="body" idx="1"/>
          </p:nvPr>
        </p:nvSpPr>
        <p:spPr>
          <a:xfrm>
            <a:off x="2340845" y="1436038"/>
            <a:ext cx="4455331" cy="2601579"/>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Arial"/>
              <a:buChar char="•"/>
              <a:defRPr>
                <a:solidFill>
                  <a:schemeClr val="dk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g2b1974be352_0_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g2b1974be352_0_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g2b1974be352_0_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 name="Google Shape;39;g2b1974be352_0_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g2b1974be352_0_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g2b1974be352_0_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3" name="Google Shape;43;g2b1974be352_0_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 name="Google Shape;44;g2b1974be352_0_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g2b1974be352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2b1974be352_0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2b1974be352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g334fc3538f3_1_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3" name="Google Shape;63;g334fc3538f3_1_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 name="Google Shape;64;g334fc3538f3_1_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5" name="Google Shape;65;g334fc3538f3_1_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6" name="Google Shape;66;g334fc3538f3_1_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Arial"/>
                <a:ea typeface="Arial"/>
                <a:cs typeface="Arial"/>
                <a:sym typeface="Arial"/>
              </a:defRPr>
            </a:lvl1pPr>
            <a:lvl2pPr marL="0" marR="0" lvl="1" indent="0" algn="r" rtl="0">
              <a:spcBef>
                <a:spcPts val="0"/>
              </a:spcBef>
              <a:buNone/>
              <a:defRPr sz="900" b="0" i="0" u="none" strike="noStrike" cap="none">
                <a:solidFill>
                  <a:srgbClr val="757575"/>
                </a:solidFill>
                <a:latin typeface="Arial"/>
                <a:ea typeface="Arial"/>
                <a:cs typeface="Arial"/>
                <a:sym typeface="Arial"/>
              </a:defRPr>
            </a:lvl2pPr>
            <a:lvl3pPr marL="0" marR="0" lvl="2" indent="0" algn="r" rtl="0">
              <a:spcBef>
                <a:spcPts val="0"/>
              </a:spcBef>
              <a:buNone/>
              <a:defRPr sz="900" b="0" i="0" u="none" strike="noStrike" cap="none">
                <a:solidFill>
                  <a:srgbClr val="757575"/>
                </a:solidFill>
                <a:latin typeface="Arial"/>
                <a:ea typeface="Arial"/>
                <a:cs typeface="Arial"/>
                <a:sym typeface="Arial"/>
              </a:defRPr>
            </a:lvl3pPr>
            <a:lvl4pPr marL="0" marR="0" lvl="3" indent="0" algn="r" rtl="0">
              <a:spcBef>
                <a:spcPts val="0"/>
              </a:spcBef>
              <a:buNone/>
              <a:defRPr sz="900" b="0" i="0" u="none" strike="noStrike" cap="none">
                <a:solidFill>
                  <a:srgbClr val="757575"/>
                </a:solidFill>
                <a:latin typeface="Arial"/>
                <a:ea typeface="Arial"/>
                <a:cs typeface="Arial"/>
                <a:sym typeface="Arial"/>
              </a:defRPr>
            </a:lvl4pPr>
            <a:lvl5pPr marL="0" marR="0" lvl="4" indent="0" algn="r" rtl="0">
              <a:spcBef>
                <a:spcPts val="0"/>
              </a:spcBef>
              <a:buNone/>
              <a:defRPr sz="900" b="0" i="0" u="none" strike="noStrike" cap="none">
                <a:solidFill>
                  <a:srgbClr val="757575"/>
                </a:solidFill>
                <a:latin typeface="Arial"/>
                <a:ea typeface="Arial"/>
                <a:cs typeface="Arial"/>
                <a:sym typeface="Arial"/>
              </a:defRPr>
            </a:lvl5pPr>
            <a:lvl6pPr marL="0" marR="0" lvl="5" indent="0" algn="r" rtl="0">
              <a:spcBef>
                <a:spcPts val="0"/>
              </a:spcBef>
              <a:buNone/>
              <a:defRPr sz="900" b="0" i="0" u="none" strike="noStrike" cap="none">
                <a:solidFill>
                  <a:srgbClr val="757575"/>
                </a:solidFill>
                <a:latin typeface="Arial"/>
                <a:ea typeface="Arial"/>
                <a:cs typeface="Arial"/>
                <a:sym typeface="Arial"/>
              </a:defRPr>
            </a:lvl6pPr>
            <a:lvl7pPr marL="0" marR="0" lvl="6" indent="0" algn="r" rtl="0">
              <a:spcBef>
                <a:spcPts val="0"/>
              </a:spcBef>
              <a:buNone/>
              <a:defRPr sz="900" b="0" i="0" u="none" strike="noStrike" cap="none">
                <a:solidFill>
                  <a:srgbClr val="757575"/>
                </a:solidFill>
                <a:latin typeface="Arial"/>
                <a:ea typeface="Arial"/>
                <a:cs typeface="Arial"/>
                <a:sym typeface="Arial"/>
              </a:defRPr>
            </a:lvl7pPr>
            <a:lvl8pPr marL="0" marR="0" lvl="7" indent="0" algn="r" rtl="0">
              <a:spcBef>
                <a:spcPts val="0"/>
              </a:spcBef>
              <a:buNone/>
              <a:defRPr sz="900" b="0" i="0" u="none" strike="noStrike" cap="none">
                <a:solidFill>
                  <a:srgbClr val="757575"/>
                </a:solidFill>
                <a:latin typeface="Arial"/>
                <a:ea typeface="Arial"/>
                <a:cs typeface="Arial"/>
                <a:sym typeface="Arial"/>
              </a:defRPr>
            </a:lvl8pPr>
            <a:lvl9pPr marL="0" marR="0" lvl="8" indent="0" algn="r" rtl="0">
              <a:spcBef>
                <a:spcPts val="0"/>
              </a:spcBef>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9"/>
        <p:cNvGrpSpPr/>
        <p:nvPr/>
      </p:nvGrpSpPr>
      <p:grpSpPr>
        <a:xfrm>
          <a:off x="0" y="0"/>
          <a:ext cx="0" cy="0"/>
          <a:chOff x="0" y="0"/>
          <a:chExt cx="0" cy="0"/>
        </a:xfrm>
      </p:grpSpPr>
      <p:sp>
        <p:nvSpPr>
          <p:cNvPr id="140" name="Google Shape;140;g3350a31cb5a_1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41" name="Google Shape;141;g3350a31cb5a_1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42" name="Google Shape;142;g3350a31cb5a_1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fda.gov/food/outbreaks-foodborne-illness/investigation-illnesses-diamond-shruumz-brand-chocolate-bars-cones-gummies-june-2024" TargetMode="External"/><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7.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harmreduction.org/about-us/principles-of-harm-reduction" TargetMode="External"/><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pmc.ncbi.nlm.nih.gov/articles/PMC1063671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334fc3538f3_1_88"/>
          <p:cNvSpPr/>
          <p:nvPr/>
        </p:nvSpPr>
        <p:spPr>
          <a:xfrm>
            <a:off x="0" y="0"/>
            <a:ext cx="9141600" cy="5143500"/>
          </a:xfrm>
          <a:prstGeom prst="rect">
            <a:avLst/>
          </a:prstGeom>
          <a:solidFill>
            <a:srgbClr val="CFE2F3"/>
          </a:solidFill>
          <a:ln>
            <a:noFill/>
          </a:ln>
        </p:spPr>
        <p:txBody>
          <a:bodyPr spcFirstLastPara="1" wrap="square" lIns="91425" tIns="45700" rIns="91425" bIns="45700" anchor="ctr" anchorCtr="0">
            <a:noAutofit/>
          </a:bodyPr>
          <a:lstStyle/>
          <a:p>
            <a:pPr marL="165100" marR="0" lvl="0" indent="-165100" algn="l" rtl="0">
              <a:lnSpc>
                <a:spcPct val="90000"/>
              </a:lnSpc>
              <a:spcBef>
                <a:spcPts val="800"/>
              </a:spcBef>
              <a:spcAft>
                <a:spcPts val="0"/>
              </a:spcAft>
              <a:buClr>
                <a:schemeClr val="lt1"/>
              </a:buClr>
              <a:buSzPts val="1600"/>
              <a:buFont typeface="Arial"/>
              <a:buChar char="●"/>
            </a:pPr>
            <a:r>
              <a:rPr lang="en" sz="2400" b="0" i="0" u="none" strike="noStrike" cap="none">
                <a:solidFill>
                  <a:schemeClr val="lt1"/>
                </a:solidFill>
                <a:latin typeface="Arial"/>
                <a:ea typeface="Arial"/>
                <a:cs typeface="Arial"/>
                <a:sym typeface="Arial"/>
              </a:rPr>
              <a:t>Leslie Me</a:t>
            </a:r>
            <a:endParaRPr sz="1100"/>
          </a:p>
        </p:txBody>
      </p:sp>
      <p:sp>
        <p:nvSpPr>
          <p:cNvPr id="195" name="Google Shape;195;g334fc3538f3_1_88"/>
          <p:cNvSpPr txBox="1"/>
          <p:nvPr/>
        </p:nvSpPr>
        <p:spPr>
          <a:xfrm>
            <a:off x="3111400" y="196800"/>
            <a:ext cx="5924700" cy="1337400"/>
          </a:xfrm>
          <a:prstGeom prst="rect">
            <a:avLst/>
          </a:prstGeom>
          <a:noFill/>
          <a:ln>
            <a:noFill/>
          </a:ln>
        </p:spPr>
        <p:txBody>
          <a:bodyPr spcFirstLastPara="1" wrap="square" lIns="91425" tIns="45700" rIns="91425" bIns="45700" anchor="t" anchorCtr="0">
            <a:noAutofit/>
          </a:bodyPr>
          <a:lstStyle/>
          <a:p>
            <a:pPr marL="76200" marR="76200" lvl="0" indent="0" algn="l" rtl="0">
              <a:lnSpc>
                <a:spcPct val="100000"/>
              </a:lnSpc>
              <a:spcBef>
                <a:spcPts val="0"/>
              </a:spcBef>
              <a:spcAft>
                <a:spcPts val="0"/>
              </a:spcAft>
              <a:buNone/>
            </a:pPr>
            <a:r>
              <a:rPr lang="en" sz="2600" b="1">
                <a:solidFill>
                  <a:schemeClr val="dk1"/>
                </a:solidFill>
                <a:latin typeface="Century Gothic"/>
                <a:ea typeface="Century Gothic"/>
                <a:cs typeface="Century Gothic"/>
                <a:sym typeface="Century Gothic"/>
              </a:rPr>
              <a:t>Psychedelic Medicines and Our Patients: Promoting Safety, Guiding Consciously and Optimizing in an Easy Access</a:t>
            </a:r>
            <a:r>
              <a:rPr lang="en" sz="2800" b="1">
                <a:solidFill>
                  <a:schemeClr val="dk1"/>
                </a:solidFill>
                <a:latin typeface="Century Gothic"/>
                <a:ea typeface="Century Gothic"/>
                <a:cs typeface="Century Gothic"/>
                <a:sym typeface="Century Gothic"/>
              </a:rPr>
              <a:t> </a:t>
            </a:r>
            <a:r>
              <a:rPr lang="en" sz="2600" b="1">
                <a:solidFill>
                  <a:schemeClr val="dk1"/>
                </a:solidFill>
                <a:latin typeface="Century Gothic"/>
                <a:ea typeface="Century Gothic"/>
                <a:cs typeface="Century Gothic"/>
                <a:sym typeface="Century Gothic"/>
              </a:rPr>
              <a:t>World</a:t>
            </a:r>
            <a:endParaRPr sz="2600" b="1" i="0" u="none" strike="noStrike" cap="none">
              <a:solidFill>
                <a:schemeClr val="dk1"/>
              </a:solidFill>
              <a:latin typeface="Century Gothic"/>
              <a:ea typeface="Century Gothic"/>
              <a:cs typeface="Century Gothic"/>
              <a:sym typeface="Century Gothic"/>
            </a:endParaRPr>
          </a:p>
        </p:txBody>
      </p:sp>
      <p:pic>
        <p:nvPicPr>
          <p:cNvPr id="196" name="Google Shape;196;g334fc3538f3_1_88"/>
          <p:cNvPicPr preferRelativeResize="0"/>
          <p:nvPr/>
        </p:nvPicPr>
        <p:blipFill rotWithShape="1">
          <a:blip r:embed="rId3">
            <a:alphaModFix/>
          </a:blip>
          <a:srcRect l="17570" r="17570"/>
          <a:stretch/>
        </p:blipFill>
        <p:spPr>
          <a:xfrm>
            <a:off x="-62900" y="0"/>
            <a:ext cx="3132064" cy="51435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97" name="Google Shape;197;g334fc3538f3_1_88"/>
          <p:cNvSpPr txBox="1"/>
          <p:nvPr/>
        </p:nvSpPr>
        <p:spPr>
          <a:xfrm>
            <a:off x="5194250" y="3395000"/>
            <a:ext cx="3729600" cy="1210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 sz="1800">
                <a:solidFill>
                  <a:schemeClr val="dk1"/>
                </a:solidFill>
                <a:latin typeface="Century Gothic"/>
                <a:ea typeface="Century Gothic"/>
                <a:cs typeface="Century Gothic"/>
                <a:sym typeface="Century Gothic"/>
              </a:rPr>
              <a:t>Leslie Mendoza Temple, MD</a:t>
            </a:r>
            <a:endParaRPr sz="1800">
              <a:solidFill>
                <a:schemeClr val="dk1"/>
              </a:solidFill>
              <a:latin typeface="Century Gothic"/>
              <a:ea typeface="Century Gothic"/>
              <a:cs typeface="Century Gothic"/>
              <a:sym typeface="Century Gothic"/>
            </a:endParaRPr>
          </a:p>
          <a:p>
            <a:pPr marL="0" lvl="0" indent="0" algn="r" rtl="0">
              <a:spcBef>
                <a:spcPts val="0"/>
              </a:spcBef>
              <a:spcAft>
                <a:spcPts val="0"/>
              </a:spcAft>
              <a:buClr>
                <a:schemeClr val="dk1"/>
              </a:buClr>
              <a:buFont typeface="Arial"/>
              <a:buNone/>
            </a:pPr>
            <a:r>
              <a:rPr lang="en" sz="1800">
                <a:solidFill>
                  <a:schemeClr val="dk1"/>
                </a:solidFill>
                <a:latin typeface="Century Gothic"/>
                <a:ea typeface="Century Gothic"/>
                <a:cs typeface="Century Gothic"/>
                <a:sym typeface="Century Gothic"/>
              </a:rPr>
              <a:t>Erika Steinbrenner, MD</a:t>
            </a:r>
            <a:endParaRPr sz="1800">
              <a:solidFill>
                <a:schemeClr val="dk1"/>
              </a:solidFill>
              <a:latin typeface="Century Gothic"/>
              <a:ea typeface="Century Gothic"/>
              <a:cs typeface="Century Gothic"/>
              <a:sym typeface="Century Gothic"/>
            </a:endParaRPr>
          </a:p>
          <a:p>
            <a:pPr marL="0" lvl="0" indent="0" algn="r" rtl="0">
              <a:spcBef>
                <a:spcPts val="0"/>
              </a:spcBef>
              <a:spcAft>
                <a:spcPts val="0"/>
              </a:spcAft>
              <a:buClr>
                <a:schemeClr val="dk1"/>
              </a:buClr>
              <a:buFont typeface="Arial"/>
              <a:buNone/>
            </a:pPr>
            <a:r>
              <a:rPr lang="en" sz="1800">
                <a:solidFill>
                  <a:schemeClr val="dk1"/>
                </a:solidFill>
                <a:latin typeface="Century Gothic"/>
                <a:ea typeface="Century Gothic"/>
                <a:cs typeface="Century Gothic"/>
                <a:sym typeface="Century Gothic"/>
              </a:rPr>
              <a:t>Mikhail Kogan, MD</a:t>
            </a:r>
            <a:endParaRPr sz="1800">
              <a:solidFill>
                <a:schemeClr val="dk1"/>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r>
              <a:rPr lang="en" sz="1800">
                <a:solidFill>
                  <a:schemeClr val="dk1"/>
                </a:solidFill>
                <a:latin typeface="Century Gothic"/>
                <a:ea typeface="Century Gothic"/>
                <a:cs typeface="Century Gothic"/>
                <a:sym typeface="Century Gothic"/>
              </a:rPr>
              <a:t>Thais Salles Araujo, MD</a:t>
            </a:r>
            <a:endParaRPr sz="1800">
              <a:solidFill>
                <a:schemeClr val="dk1"/>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r>
              <a:rPr lang="en" sz="1800">
                <a:solidFill>
                  <a:schemeClr val="dk1"/>
                </a:solidFill>
                <a:latin typeface="Century Gothic"/>
                <a:ea typeface="Century Gothic"/>
                <a:cs typeface="Century Gothic"/>
                <a:sym typeface="Century Gothic"/>
              </a:rPr>
              <a:t>Justin Laube, MD</a:t>
            </a:r>
            <a:endParaRPr sz="1800" b="1" i="0" u="none" strike="noStrike" cap="none">
              <a:solidFill>
                <a:schemeClr val="dk1"/>
              </a:solidFill>
              <a:latin typeface="Century Gothic"/>
              <a:ea typeface="Century Gothic"/>
              <a:cs typeface="Century Gothic"/>
              <a:sym typeface="Century Gothic"/>
            </a:endParaRPr>
          </a:p>
          <a:p>
            <a:pPr marL="0" marR="0" lvl="0" indent="0" algn="r" rtl="0">
              <a:lnSpc>
                <a:spcPct val="100000"/>
              </a:lnSpc>
              <a:spcBef>
                <a:spcPts val="1000"/>
              </a:spcBef>
              <a:spcAft>
                <a:spcPts val="0"/>
              </a:spcAft>
              <a:buNone/>
            </a:pPr>
            <a:endParaRPr sz="1800" b="1" i="0" u="none" strike="noStrike" cap="none">
              <a:solidFill>
                <a:schemeClr val="dk1"/>
              </a:solidFill>
              <a:latin typeface="Century Gothic"/>
              <a:ea typeface="Century Gothic"/>
              <a:cs typeface="Century Gothic"/>
              <a:sym typeface="Century Gothic"/>
            </a:endParaRPr>
          </a:p>
        </p:txBody>
      </p:sp>
      <p:sp>
        <p:nvSpPr>
          <p:cNvPr id="198" name="Google Shape;198;g334fc3538f3_1_88"/>
          <p:cNvSpPr txBox="1"/>
          <p:nvPr/>
        </p:nvSpPr>
        <p:spPr>
          <a:xfrm>
            <a:off x="3256150" y="2001625"/>
            <a:ext cx="5635200" cy="9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entury Gothic"/>
                <a:ea typeface="Century Gothic"/>
                <a:cs typeface="Century Gothic"/>
                <a:sym typeface="Century Gothic"/>
              </a:rPr>
              <a:t>International Congress for Integrative Medicine &amp; Health</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800">
                <a:solidFill>
                  <a:schemeClr val="dk1"/>
                </a:solidFill>
                <a:latin typeface="Century Gothic"/>
                <a:ea typeface="Century Gothic"/>
                <a:cs typeface="Century Gothic"/>
                <a:sym typeface="Century Gothic"/>
              </a:rPr>
              <a:t>March 6, 2025</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sz="1800">
                <a:solidFill>
                  <a:schemeClr val="dk1"/>
                </a:solidFill>
                <a:latin typeface="Century Gothic"/>
                <a:ea typeface="Century Gothic"/>
                <a:cs typeface="Century Gothic"/>
                <a:sym typeface="Century Gothic"/>
              </a:rPr>
              <a:t>Seattle, Washington</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34fc3538f3_1_115"/>
          <p:cNvSpPr txBox="1"/>
          <p:nvPr/>
        </p:nvSpPr>
        <p:spPr>
          <a:xfrm>
            <a:off x="167400" y="4589401"/>
            <a:ext cx="8585700" cy="554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a:solidFill>
                  <a:schemeClr val="accent2"/>
                </a:solidFill>
                <a:highlight>
                  <a:srgbClr val="FFFFFF"/>
                </a:highlight>
                <a:latin typeface="Century Gothic"/>
                <a:ea typeface="Century Gothic"/>
                <a:cs typeface="Century Gothic"/>
                <a:sym typeface="Century Gothic"/>
              </a:rPr>
              <a:t>Simon MW, Olsen HA, Hoyte CO, Black JC, Reynolds KM, Dart RC, Monte AA. Clinical Effects of Psychedelic Substances Reported to United States Poison Centers: 2012 to 2022. Ann Emerg Med. 2024 Aug</a:t>
            </a:r>
            <a:endParaRPr sz="1200">
              <a:solidFill>
                <a:schemeClr val="dk1"/>
              </a:solidFill>
              <a:latin typeface="Century Gothic"/>
              <a:ea typeface="Century Gothic"/>
              <a:cs typeface="Century Gothic"/>
              <a:sym typeface="Century Gothic"/>
            </a:endParaRPr>
          </a:p>
        </p:txBody>
      </p:sp>
      <p:pic>
        <p:nvPicPr>
          <p:cNvPr id="288" name="Google Shape;288;g334fc3538f3_1_115"/>
          <p:cNvPicPr preferRelativeResize="0"/>
          <p:nvPr/>
        </p:nvPicPr>
        <p:blipFill rotWithShape="1">
          <a:blip r:embed="rId3">
            <a:alphaModFix/>
          </a:blip>
          <a:srcRect/>
          <a:stretch/>
        </p:blipFill>
        <p:spPr>
          <a:xfrm>
            <a:off x="167401" y="993725"/>
            <a:ext cx="6212251" cy="3556898"/>
          </a:xfrm>
          <a:prstGeom prst="rect">
            <a:avLst/>
          </a:prstGeom>
          <a:noFill/>
          <a:ln>
            <a:noFill/>
          </a:ln>
        </p:spPr>
      </p:pic>
      <p:pic>
        <p:nvPicPr>
          <p:cNvPr id="289" name="Google Shape;289;g334fc3538f3_1_115"/>
          <p:cNvPicPr preferRelativeResize="0"/>
          <p:nvPr/>
        </p:nvPicPr>
        <p:blipFill rotWithShape="1">
          <a:blip r:embed="rId4">
            <a:alphaModFix/>
          </a:blip>
          <a:srcRect/>
          <a:stretch/>
        </p:blipFill>
        <p:spPr>
          <a:xfrm>
            <a:off x="6446800" y="1452500"/>
            <a:ext cx="2784500" cy="1980925"/>
          </a:xfrm>
          <a:prstGeom prst="rect">
            <a:avLst/>
          </a:prstGeom>
          <a:noFill/>
          <a:ln>
            <a:noFill/>
          </a:ln>
        </p:spPr>
      </p:pic>
      <p:sp>
        <p:nvSpPr>
          <p:cNvPr id="290" name="Google Shape;290;g334fc3538f3_1_115"/>
          <p:cNvSpPr txBox="1"/>
          <p:nvPr/>
        </p:nvSpPr>
        <p:spPr>
          <a:xfrm rot="554226">
            <a:off x="2498061" y="1300975"/>
            <a:ext cx="1794166" cy="376263"/>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chemeClr val="dk2"/>
                </a:solidFill>
              </a:rPr>
              <a:t>Amphetamines (MDMA)</a:t>
            </a:r>
            <a:endParaRPr sz="1600">
              <a:solidFill>
                <a:schemeClr val="dk2"/>
              </a:solidFill>
              <a:latin typeface="Arial"/>
              <a:ea typeface="Arial"/>
              <a:cs typeface="Arial"/>
              <a:sym typeface="Arial"/>
            </a:endParaRPr>
          </a:p>
        </p:txBody>
      </p:sp>
      <p:sp>
        <p:nvSpPr>
          <p:cNvPr id="291" name="Google Shape;291;g334fc3538f3_1_115"/>
          <p:cNvSpPr txBox="1"/>
          <p:nvPr/>
        </p:nvSpPr>
        <p:spPr>
          <a:xfrm>
            <a:off x="2830550" y="2626475"/>
            <a:ext cx="650400" cy="440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chemeClr val="dk2"/>
                </a:solidFill>
                <a:latin typeface="Arial"/>
                <a:ea typeface="Arial"/>
                <a:cs typeface="Arial"/>
                <a:sym typeface="Arial"/>
              </a:rPr>
              <a:t>LSD</a:t>
            </a:r>
            <a:endParaRPr sz="1600">
              <a:solidFill>
                <a:schemeClr val="dk2"/>
              </a:solidFill>
              <a:latin typeface="Arial"/>
              <a:ea typeface="Arial"/>
              <a:cs typeface="Arial"/>
              <a:sym typeface="Arial"/>
            </a:endParaRPr>
          </a:p>
        </p:txBody>
      </p:sp>
      <p:sp>
        <p:nvSpPr>
          <p:cNvPr id="292" name="Google Shape;292;g334fc3538f3_1_115"/>
          <p:cNvSpPr txBox="1"/>
          <p:nvPr/>
        </p:nvSpPr>
        <p:spPr>
          <a:xfrm rot="-2272085">
            <a:off x="4307767" y="2836921"/>
            <a:ext cx="1312219" cy="44040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chemeClr val="dk2"/>
                </a:solidFill>
                <a:latin typeface="Arial"/>
                <a:ea typeface="Arial"/>
                <a:cs typeface="Arial"/>
                <a:sym typeface="Arial"/>
              </a:rPr>
              <a:t>Psilocybin</a:t>
            </a:r>
            <a:endParaRPr sz="1600">
              <a:solidFill>
                <a:schemeClr val="dk2"/>
              </a:solidFill>
              <a:latin typeface="Arial"/>
              <a:ea typeface="Arial"/>
              <a:cs typeface="Arial"/>
              <a:sym typeface="Arial"/>
            </a:endParaRPr>
          </a:p>
        </p:txBody>
      </p:sp>
      <p:sp>
        <p:nvSpPr>
          <p:cNvPr id="293" name="Google Shape;293;g334fc3538f3_1_115"/>
          <p:cNvSpPr txBox="1"/>
          <p:nvPr/>
        </p:nvSpPr>
        <p:spPr>
          <a:xfrm>
            <a:off x="2886850" y="3583075"/>
            <a:ext cx="1183800" cy="440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chemeClr val="dk2"/>
                </a:solidFill>
                <a:latin typeface="Arial"/>
                <a:ea typeface="Arial"/>
                <a:cs typeface="Arial"/>
                <a:sym typeface="Arial"/>
              </a:rPr>
              <a:t>Ketamine</a:t>
            </a:r>
            <a:endParaRPr sz="1600">
              <a:solidFill>
                <a:schemeClr val="dk2"/>
              </a:solidFill>
              <a:latin typeface="Arial"/>
              <a:ea typeface="Arial"/>
              <a:cs typeface="Arial"/>
              <a:sym typeface="Arial"/>
            </a:endParaRPr>
          </a:p>
        </p:txBody>
      </p:sp>
      <p:sp>
        <p:nvSpPr>
          <p:cNvPr id="294" name="Google Shape;294;g334fc3538f3_1_115"/>
          <p:cNvSpPr txBox="1"/>
          <p:nvPr/>
        </p:nvSpPr>
        <p:spPr>
          <a:xfrm>
            <a:off x="3863350" y="3785200"/>
            <a:ext cx="1985100" cy="440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500">
                <a:solidFill>
                  <a:schemeClr val="dk2"/>
                </a:solidFill>
              </a:rPr>
              <a:t>Tryptamines (DMT)</a:t>
            </a:r>
            <a:endParaRPr sz="1500">
              <a:solidFill>
                <a:schemeClr val="dk2"/>
              </a:solidFill>
              <a:latin typeface="Arial"/>
              <a:ea typeface="Arial"/>
              <a:cs typeface="Arial"/>
              <a:sym typeface="Arial"/>
            </a:endParaRPr>
          </a:p>
        </p:txBody>
      </p:sp>
      <p:sp>
        <p:nvSpPr>
          <p:cNvPr id="295" name="Google Shape;295;g334fc3538f3_1_115"/>
          <p:cNvSpPr txBox="1"/>
          <p:nvPr/>
        </p:nvSpPr>
        <p:spPr>
          <a:xfrm>
            <a:off x="407500" y="77075"/>
            <a:ext cx="8436600" cy="7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0563C1"/>
                </a:solidFill>
                <a:latin typeface="Century Gothic"/>
                <a:ea typeface="Century Gothic"/>
                <a:cs typeface="Century Gothic"/>
                <a:sym typeface="Century Gothic"/>
              </a:rPr>
              <a:t>10 year National Poison Data: 54,605 psychedelic exposures.</a:t>
            </a:r>
            <a:endParaRPr sz="2100" b="1">
              <a:solidFill>
                <a:srgbClr val="0563C1"/>
              </a:solidFill>
              <a:latin typeface="Century Gothic"/>
              <a:ea typeface="Century Gothic"/>
              <a:cs typeface="Century Gothic"/>
              <a:sym typeface="Century Gothic"/>
            </a:endParaRPr>
          </a:p>
          <a:p>
            <a:pPr marL="0" lvl="0" indent="0" algn="l" rtl="0">
              <a:spcBef>
                <a:spcPts val="0"/>
              </a:spcBef>
              <a:spcAft>
                <a:spcPts val="0"/>
              </a:spcAft>
              <a:buNone/>
            </a:pPr>
            <a:r>
              <a:rPr lang="en" sz="2100" b="1">
                <a:solidFill>
                  <a:srgbClr val="0563C1"/>
                </a:solidFill>
                <a:latin typeface="Century Gothic"/>
                <a:ea typeface="Century Gothic"/>
                <a:cs typeface="Century Gothic"/>
                <a:sym typeface="Century Gothic"/>
              </a:rPr>
              <a:t>42% required medical treatment; 0.5% died (265 patients)</a:t>
            </a:r>
            <a:endParaRPr sz="2100" b="1">
              <a:solidFill>
                <a:srgbClr val="0563C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additive="base">
                                        <p:cTn id="7" dur="1100"/>
                                        <p:tgtEl>
                                          <p:spTgt spid="2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 calcmode="lin" valueType="num">
                                      <p:cBhvr additive="base">
                                        <p:cTn id="12" dur="1400"/>
                                        <p:tgtEl>
                                          <p:spTgt spid="29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92"/>
                                        </p:tgtEl>
                                        <p:attrNameLst>
                                          <p:attrName>style.visibility</p:attrName>
                                        </p:attrNameLst>
                                      </p:cBhvr>
                                      <p:to>
                                        <p:strVal val="visible"/>
                                      </p:to>
                                    </p:set>
                                    <p:anim calcmode="lin" valueType="num">
                                      <p:cBhvr additive="base">
                                        <p:cTn id="17" dur="1300"/>
                                        <p:tgtEl>
                                          <p:spTgt spid="29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293"/>
                                        </p:tgtEl>
                                        <p:attrNameLst>
                                          <p:attrName>style.visibility</p:attrName>
                                        </p:attrNameLst>
                                      </p:cBhvr>
                                      <p:to>
                                        <p:strVal val="visible"/>
                                      </p:to>
                                    </p:set>
                                    <p:anim calcmode="lin" valueType="num">
                                      <p:cBhvr additive="base">
                                        <p:cTn id="22" dur="1200"/>
                                        <p:tgtEl>
                                          <p:spTgt spid="29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94"/>
                                        </p:tgtEl>
                                        <p:attrNameLst>
                                          <p:attrName>style.visibility</p:attrName>
                                        </p:attrNameLst>
                                      </p:cBhvr>
                                      <p:to>
                                        <p:strVal val="visible"/>
                                      </p:to>
                                    </p:set>
                                    <p:anim calcmode="lin" valueType="num">
                                      <p:cBhvr additive="base">
                                        <p:cTn id="27" dur="1300"/>
                                        <p:tgtEl>
                                          <p:spTgt spid="2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g331e4d505bc_0_182"/>
          <p:cNvPicPr preferRelativeResize="0"/>
          <p:nvPr/>
        </p:nvPicPr>
        <p:blipFill>
          <a:blip r:embed="rId3">
            <a:alphaModFix/>
          </a:blip>
          <a:stretch>
            <a:fillRect/>
          </a:stretch>
        </p:blipFill>
        <p:spPr>
          <a:xfrm>
            <a:off x="152400" y="152400"/>
            <a:ext cx="8873066" cy="499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4"/>
        <p:cNvGrpSpPr/>
        <p:nvPr/>
      </p:nvGrpSpPr>
      <p:grpSpPr>
        <a:xfrm>
          <a:off x="0" y="0"/>
          <a:ext cx="0" cy="0"/>
          <a:chOff x="0" y="0"/>
          <a:chExt cx="0" cy="0"/>
        </a:xfrm>
      </p:grpSpPr>
      <p:sp>
        <p:nvSpPr>
          <p:cNvPr id="305" name="Google Shape;305;g334fc3538f3_1_172"/>
          <p:cNvSpPr txBox="1">
            <a:spLocks noGrp="1"/>
          </p:cNvSpPr>
          <p:nvPr>
            <p:ph type="title"/>
          </p:nvPr>
        </p:nvSpPr>
        <p:spPr>
          <a:xfrm>
            <a:off x="695325" y="1912144"/>
            <a:ext cx="78867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800"/>
              <a:buFont typeface="Century Gothic"/>
              <a:buNone/>
            </a:pPr>
            <a:r>
              <a:rPr lang="en" sz="3800" b="1">
                <a:latin typeface="Century Gothic"/>
                <a:ea typeface="Century Gothic"/>
                <a:cs typeface="Century Gothic"/>
                <a:sym typeface="Century Gothic"/>
              </a:rPr>
              <a:t>Regulation</a:t>
            </a:r>
            <a:endParaRPr sz="3800" b="1">
              <a:latin typeface="Century Gothic"/>
              <a:ea typeface="Century Gothic"/>
              <a:cs typeface="Century Gothic"/>
              <a:sym typeface="Century Gothic"/>
            </a:endParaRPr>
          </a:p>
        </p:txBody>
      </p:sp>
      <p:grpSp>
        <p:nvGrpSpPr>
          <p:cNvPr id="306" name="Google Shape;306;g334fc3538f3_1_172"/>
          <p:cNvGrpSpPr/>
          <p:nvPr/>
        </p:nvGrpSpPr>
        <p:grpSpPr>
          <a:xfrm>
            <a:off x="392525" y="4397325"/>
            <a:ext cx="8444582" cy="611375"/>
            <a:chOff x="392525" y="4397325"/>
            <a:chExt cx="8444582" cy="611375"/>
          </a:xfrm>
        </p:grpSpPr>
        <p:pic>
          <p:nvPicPr>
            <p:cNvPr id="307" name="Google Shape;307;g334fc3538f3_1_172" descr="A logo with blue and black text&#10;&#10;Description automatically generated"/>
            <p:cNvPicPr preferRelativeResize="0"/>
            <p:nvPr/>
          </p:nvPicPr>
          <p:blipFill rotWithShape="1">
            <a:blip r:embed="rId3">
              <a:alphaModFix/>
            </a:blip>
            <a:srcRect/>
            <a:stretch/>
          </p:blipFill>
          <p:spPr>
            <a:xfrm>
              <a:off x="392525" y="4397325"/>
              <a:ext cx="2016465" cy="611375"/>
            </a:xfrm>
            <a:prstGeom prst="rect">
              <a:avLst/>
            </a:prstGeom>
            <a:noFill/>
            <a:ln>
              <a:noFill/>
            </a:ln>
          </p:spPr>
        </p:pic>
        <p:pic>
          <p:nvPicPr>
            <p:cNvPr id="308" name="Google Shape;308;g334fc3538f3_1_172" descr="A blue and black logo&#10;&#10;Description automatically generated"/>
            <p:cNvPicPr preferRelativeResize="0"/>
            <p:nvPr/>
          </p:nvPicPr>
          <p:blipFill rotWithShape="1">
            <a:blip r:embed="rId4">
              <a:alphaModFix/>
            </a:blip>
            <a:srcRect/>
            <a:stretch/>
          </p:blipFill>
          <p:spPr>
            <a:xfrm>
              <a:off x="6827400" y="4444186"/>
              <a:ext cx="2009707" cy="517652"/>
            </a:xfrm>
            <a:prstGeom prst="rect">
              <a:avLst/>
            </a:prstGeom>
            <a:noFill/>
            <a:ln>
              <a:noFill/>
            </a:ln>
          </p:spPr>
        </p:pic>
        <p:pic>
          <p:nvPicPr>
            <p:cNvPr id="309" name="Google Shape;309;g334fc3538f3_1_172" descr="A close-up of a logo&#10;&#10;Description automatically generated"/>
            <p:cNvPicPr preferRelativeResize="0"/>
            <p:nvPr/>
          </p:nvPicPr>
          <p:blipFill rotWithShape="1">
            <a:blip r:embed="rId5">
              <a:alphaModFix/>
            </a:blip>
            <a:srcRect/>
            <a:stretch/>
          </p:blipFill>
          <p:spPr>
            <a:xfrm>
              <a:off x="4108125" y="4444188"/>
              <a:ext cx="2570052" cy="517650"/>
            </a:xfrm>
            <a:prstGeom prst="rect">
              <a:avLst/>
            </a:prstGeom>
            <a:noFill/>
            <a:ln>
              <a:noFill/>
            </a:ln>
          </p:spPr>
        </p:pic>
        <p:pic>
          <p:nvPicPr>
            <p:cNvPr id="310" name="Google Shape;310;g334fc3538f3_1_172"/>
            <p:cNvPicPr preferRelativeResize="0"/>
            <p:nvPr/>
          </p:nvPicPr>
          <p:blipFill>
            <a:blip r:embed="rId6">
              <a:alphaModFix/>
            </a:blip>
            <a:stretch>
              <a:fillRect/>
            </a:stretch>
          </p:blipFill>
          <p:spPr>
            <a:xfrm>
              <a:off x="2558213" y="4397325"/>
              <a:ext cx="1400700" cy="61137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34fc3538f3_1_177"/>
          <p:cNvSpPr txBox="1">
            <a:spLocks noGrp="1"/>
          </p:cNvSpPr>
          <p:nvPr>
            <p:ph type="title"/>
          </p:nvPr>
        </p:nvSpPr>
        <p:spPr>
          <a:xfrm>
            <a:off x="628650" y="119898"/>
            <a:ext cx="7886700" cy="60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970"/>
              <a:buFont typeface="Century Gothic"/>
              <a:buNone/>
            </a:pPr>
            <a:r>
              <a:rPr lang="en" sz="2270" b="1">
                <a:latin typeface="Century Gothic"/>
                <a:ea typeface="Century Gothic"/>
                <a:cs typeface="Century Gothic"/>
                <a:sym typeface="Century Gothic"/>
              </a:rPr>
              <a:t>Where are psychedelics (psilocybin) legal in the U.S?</a:t>
            </a:r>
            <a:endParaRPr sz="2270" b="1">
              <a:latin typeface="Century Gothic"/>
              <a:ea typeface="Century Gothic"/>
              <a:cs typeface="Century Gothic"/>
              <a:sym typeface="Century Gothic"/>
            </a:endParaRPr>
          </a:p>
        </p:txBody>
      </p:sp>
      <p:sp>
        <p:nvSpPr>
          <p:cNvPr id="316" name="Google Shape;316;g334fc3538f3_1_177"/>
          <p:cNvSpPr txBox="1"/>
          <p:nvPr/>
        </p:nvSpPr>
        <p:spPr>
          <a:xfrm>
            <a:off x="66475" y="4716925"/>
            <a:ext cx="1911900" cy="361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000">
                <a:solidFill>
                  <a:schemeClr val="dk2"/>
                </a:solidFill>
                <a:latin typeface="Arial"/>
                <a:ea typeface="Arial"/>
                <a:cs typeface="Arial"/>
                <a:sym typeface="Arial"/>
              </a:rPr>
              <a:t>As of </a:t>
            </a:r>
            <a:r>
              <a:rPr lang="en" sz="1000">
                <a:solidFill>
                  <a:schemeClr val="dk2"/>
                </a:solidFill>
              </a:rPr>
              <a:t>February 14, 2025</a:t>
            </a:r>
            <a:endParaRPr sz="1000">
              <a:solidFill>
                <a:schemeClr val="dk2"/>
              </a:solidFill>
              <a:latin typeface="Arial"/>
              <a:ea typeface="Arial"/>
              <a:cs typeface="Arial"/>
              <a:sym typeface="Arial"/>
            </a:endParaRPr>
          </a:p>
        </p:txBody>
      </p:sp>
      <p:sp>
        <p:nvSpPr>
          <p:cNvPr id="317" name="Google Shape;317;g334fc3538f3_1_177"/>
          <p:cNvSpPr txBox="1"/>
          <p:nvPr/>
        </p:nvSpPr>
        <p:spPr>
          <a:xfrm>
            <a:off x="1892425" y="4716925"/>
            <a:ext cx="3000000" cy="323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900">
                <a:solidFill>
                  <a:schemeClr val="dk1"/>
                </a:solidFill>
                <a:latin typeface="Arial"/>
                <a:ea typeface="Arial"/>
                <a:cs typeface="Arial"/>
                <a:sym typeface="Arial"/>
              </a:rPr>
              <a:t>https://psychedelicalpha.com/data/psychedelic-laws</a:t>
            </a:r>
            <a:endParaRPr sz="900">
              <a:solidFill>
                <a:schemeClr val="dk1"/>
              </a:solidFill>
              <a:latin typeface="Arial"/>
              <a:ea typeface="Arial"/>
              <a:cs typeface="Arial"/>
              <a:sym typeface="Arial"/>
            </a:endParaRPr>
          </a:p>
        </p:txBody>
      </p:sp>
      <p:sp>
        <p:nvSpPr>
          <p:cNvPr id="318" name="Google Shape;318;g334fc3538f3_1_177"/>
          <p:cNvSpPr txBox="1"/>
          <p:nvPr/>
        </p:nvSpPr>
        <p:spPr>
          <a:xfrm>
            <a:off x="1778250" y="2319850"/>
            <a:ext cx="496500" cy="270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600">
                <a:solidFill>
                  <a:srgbClr val="FFFFFF"/>
                </a:solidFill>
                <a:latin typeface="Arial"/>
                <a:ea typeface="Arial"/>
                <a:cs typeface="Arial"/>
                <a:sym typeface="Arial"/>
              </a:rPr>
              <a:t>OR</a:t>
            </a:r>
            <a:endParaRPr sz="1600">
              <a:solidFill>
                <a:srgbClr val="FFFFFF"/>
              </a:solidFill>
              <a:latin typeface="Arial"/>
              <a:ea typeface="Arial"/>
              <a:cs typeface="Arial"/>
              <a:sym typeface="Arial"/>
            </a:endParaRPr>
          </a:p>
        </p:txBody>
      </p:sp>
      <p:sp>
        <p:nvSpPr>
          <p:cNvPr id="319" name="Google Shape;319;g334fc3538f3_1_177"/>
          <p:cNvSpPr txBox="1"/>
          <p:nvPr/>
        </p:nvSpPr>
        <p:spPr>
          <a:xfrm>
            <a:off x="3222500" y="2971800"/>
            <a:ext cx="649800" cy="270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500">
                <a:solidFill>
                  <a:schemeClr val="lt1"/>
                </a:solidFill>
                <a:latin typeface="Arial"/>
                <a:ea typeface="Arial"/>
                <a:cs typeface="Arial"/>
                <a:sym typeface="Arial"/>
              </a:rPr>
              <a:t>CO</a:t>
            </a:r>
            <a:endParaRPr sz="1500">
              <a:solidFill>
                <a:schemeClr val="lt1"/>
              </a:solidFill>
              <a:latin typeface="Arial"/>
              <a:ea typeface="Arial"/>
              <a:cs typeface="Arial"/>
              <a:sym typeface="Arial"/>
            </a:endParaRPr>
          </a:p>
        </p:txBody>
      </p:sp>
      <p:sp>
        <p:nvSpPr>
          <p:cNvPr id="320" name="Google Shape;320;g334fc3538f3_1_177"/>
          <p:cNvSpPr txBox="1"/>
          <p:nvPr/>
        </p:nvSpPr>
        <p:spPr>
          <a:xfrm>
            <a:off x="6460425" y="534925"/>
            <a:ext cx="2429100" cy="4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Ketamine is legal in U.S.</a:t>
            </a:r>
            <a:endParaRPr sz="1600">
              <a:solidFill>
                <a:schemeClr val="dk1"/>
              </a:solidFill>
            </a:endParaRPr>
          </a:p>
        </p:txBody>
      </p:sp>
      <p:pic>
        <p:nvPicPr>
          <p:cNvPr id="321" name="Google Shape;321;g334fc3538f3_1_177"/>
          <p:cNvPicPr preferRelativeResize="0"/>
          <p:nvPr/>
        </p:nvPicPr>
        <p:blipFill>
          <a:blip r:embed="rId3">
            <a:alphaModFix/>
          </a:blip>
          <a:stretch>
            <a:fillRect/>
          </a:stretch>
        </p:blipFill>
        <p:spPr>
          <a:xfrm>
            <a:off x="2274749" y="996051"/>
            <a:ext cx="5939866" cy="3720876"/>
          </a:xfrm>
          <a:prstGeom prst="rect">
            <a:avLst/>
          </a:prstGeom>
          <a:noFill/>
          <a:ln>
            <a:noFill/>
          </a:ln>
        </p:spPr>
      </p:pic>
      <p:pic>
        <p:nvPicPr>
          <p:cNvPr id="322" name="Google Shape;322;g334fc3538f3_1_177"/>
          <p:cNvPicPr preferRelativeResize="0"/>
          <p:nvPr/>
        </p:nvPicPr>
        <p:blipFill>
          <a:blip r:embed="rId4">
            <a:alphaModFix/>
          </a:blip>
          <a:stretch>
            <a:fillRect/>
          </a:stretch>
        </p:blipFill>
        <p:spPr>
          <a:xfrm>
            <a:off x="262300" y="952525"/>
            <a:ext cx="2012457" cy="3535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334b96aecc7_0_68"/>
          <p:cNvSpPr txBox="1">
            <a:spLocks noGrp="1"/>
          </p:cNvSpPr>
          <p:nvPr>
            <p:ph type="title"/>
          </p:nvPr>
        </p:nvSpPr>
        <p:spPr>
          <a:xfrm>
            <a:off x="272074" y="102400"/>
            <a:ext cx="5148900" cy="573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100"/>
              <a:buFont typeface="Century Gothic"/>
              <a:buNone/>
            </a:pPr>
            <a:r>
              <a:rPr lang="en" sz="2100" b="1">
                <a:latin typeface="Century Gothic"/>
                <a:ea typeface="Century Gothic"/>
                <a:cs typeface="Century Gothic"/>
                <a:sym typeface="Century Gothic"/>
              </a:rPr>
              <a:t>What about mail ordering psychedelic mushrooms &amp; ketamine?</a:t>
            </a:r>
            <a:endParaRPr sz="2100" b="1">
              <a:latin typeface="Century Gothic"/>
              <a:ea typeface="Century Gothic"/>
              <a:cs typeface="Century Gothic"/>
              <a:sym typeface="Century Gothic"/>
            </a:endParaRPr>
          </a:p>
        </p:txBody>
      </p:sp>
      <p:sp>
        <p:nvSpPr>
          <p:cNvPr id="328" name="Google Shape;328;g334b96aecc7_0_68"/>
          <p:cNvSpPr txBox="1"/>
          <p:nvPr/>
        </p:nvSpPr>
        <p:spPr>
          <a:xfrm>
            <a:off x="357300" y="4649500"/>
            <a:ext cx="8786700" cy="3621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1800" b="1">
                <a:solidFill>
                  <a:schemeClr val="dk1"/>
                </a:solidFill>
                <a:latin typeface="Century Gothic"/>
                <a:ea typeface="Century Gothic"/>
                <a:cs typeface="Century Gothic"/>
                <a:sym typeface="Century Gothic"/>
              </a:rPr>
              <a:t>We do not endorse any company. For illustrative purposes only.</a:t>
            </a:r>
            <a:endParaRPr sz="1800" b="1">
              <a:solidFill>
                <a:schemeClr val="dk1"/>
              </a:solidFill>
              <a:latin typeface="Century Gothic"/>
              <a:ea typeface="Century Gothic"/>
              <a:cs typeface="Century Gothic"/>
              <a:sym typeface="Century Gothic"/>
            </a:endParaRPr>
          </a:p>
        </p:txBody>
      </p:sp>
      <p:grpSp>
        <p:nvGrpSpPr>
          <p:cNvPr id="329" name="Google Shape;329;g334b96aecc7_0_68"/>
          <p:cNvGrpSpPr/>
          <p:nvPr/>
        </p:nvGrpSpPr>
        <p:grpSpPr>
          <a:xfrm>
            <a:off x="272075" y="753762"/>
            <a:ext cx="4015224" cy="3895726"/>
            <a:chOff x="262550" y="623887"/>
            <a:chExt cx="4015224" cy="3895726"/>
          </a:xfrm>
        </p:grpSpPr>
        <p:pic>
          <p:nvPicPr>
            <p:cNvPr id="330" name="Google Shape;330;g334b96aecc7_0_68"/>
            <p:cNvPicPr preferRelativeResize="0"/>
            <p:nvPr/>
          </p:nvPicPr>
          <p:blipFill rotWithShape="1">
            <a:blip r:embed="rId3">
              <a:alphaModFix/>
            </a:blip>
            <a:srcRect/>
            <a:stretch/>
          </p:blipFill>
          <p:spPr>
            <a:xfrm>
              <a:off x="262550" y="623887"/>
              <a:ext cx="4015224" cy="3895726"/>
            </a:xfrm>
            <a:prstGeom prst="rect">
              <a:avLst/>
            </a:prstGeom>
            <a:noFill/>
            <a:ln>
              <a:noFill/>
            </a:ln>
          </p:spPr>
        </p:pic>
        <p:grpSp>
          <p:nvGrpSpPr>
            <p:cNvPr id="331" name="Google Shape;331;g334b96aecc7_0_68"/>
            <p:cNvGrpSpPr/>
            <p:nvPr/>
          </p:nvGrpSpPr>
          <p:grpSpPr>
            <a:xfrm>
              <a:off x="561975" y="828675"/>
              <a:ext cx="1971750" cy="3419625"/>
              <a:chOff x="561975" y="828675"/>
              <a:chExt cx="1971750" cy="3419625"/>
            </a:xfrm>
          </p:grpSpPr>
          <p:sp>
            <p:nvSpPr>
              <p:cNvPr id="332" name="Google Shape;332;g334b96aecc7_0_68"/>
              <p:cNvSpPr/>
              <p:nvPr/>
            </p:nvSpPr>
            <p:spPr>
              <a:xfrm>
                <a:off x="561975" y="828675"/>
                <a:ext cx="1095300" cy="22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3" name="Google Shape;333;g334b96aecc7_0_68"/>
              <p:cNvSpPr/>
              <p:nvPr/>
            </p:nvSpPr>
            <p:spPr>
              <a:xfrm rot="10800000" flipH="1">
                <a:off x="876300" y="1057275"/>
                <a:ext cx="685800" cy="22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4" name="Google Shape;334;g334b96aecc7_0_68"/>
              <p:cNvSpPr/>
              <p:nvPr/>
            </p:nvSpPr>
            <p:spPr>
              <a:xfrm>
                <a:off x="561975" y="2162175"/>
                <a:ext cx="1095300" cy="22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5" name="Google Shape;335;g334b96aecc7_0_68"/>
              <p:cNvSpPr/>
              <p:nvPr/>
            </p:nvSpPr>
            <p:spPr>
              <a:xfrm>
                <a:off x="561975" y="3352650"/>
                <a:ext cx="1571700" cy="22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6" name="Google Shape;336;g334b96aecc7_0_68"/>
              <p:cNvSpPr/>
              <p:nvPr/>
            </p:nvSpPr>
            <p:spPr>
              <a:xfrm>
                <a:off x="1990725" y="4114800"/>
                <a:ext cx="5430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grpSp>
        <p:nvGrpSpPr>
          <p:cNvPr id="337" name="Google Shape;337;g334b96aecc7_0_68"/>
          <p:cNvGrpSpPr/>
          <p:nvPr/>
        </p:nvGrpSpPr>
        <p:grpSpPr>
          <a:xfrm>
            <a:off x="4933927" y="351350"/>
            <a:ext cx="4104249" cy="4298151"/>
            <a:chOff x="4962501" y="245275"/>
            <a:chExt cx="4104249" cy="4298151"/>
          </a:xfrm>
        </p:grpSpPr>
        <p:pic>
          <p:nvPicPr>
            <p:cNvPr id="338" name="Google Shape;338;g334b96aecc7_0_68"/>
            <p:cNvPicPr preferRelativeResize="0"/>
            <p:nvPr/>
          </p:nvPicPr>
          <p:blipFill rotWithShape="1">
            <a:blip r:embed="rId4">
              <a:alphaModFix/>
            </a:blip>
            <a:srcRect/>
            <a:stretch/>
          </p:blipFill>
          <p:spPr>
            <a:xfrm>
              <a:off x="4962501" y="245275"/>
              <a:ext cx="4104249" cy="4298151"/>
            </a:xfrm>
            <a:prstGeom prst="rect">
              <a:avLst/>
            </a:prstGeom>
            <a:noFill/>
            <a:ln>
              <a:noFill/>
            </a:ln>
          </p:spPr>
        </p:pic>
        <p:sp>
          <p:nvSpPr>
            <p:cNvPr id="339" name="Google Shape;339;g334b96aecc7_0_68"/>
            <p:cNvSpPr/>
            <p:nvPr/>
          </p:nvSpPr>
          <p:spPr>
            <a:xfrm>
              <a:off x="5057850" y="2085975"/>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0" name="Google Shape;340;g334b96aecc7_0_68"/>
            <p:cNvSpPr/>
            <p:nvPr/>
          </p:nvSpPr>
          <p:spPr>
            <a:xfrm>
              <a:off x="6429450" y="2085975"/>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1" name="Google Shape;341;g334b96aecc7_0_68"/>
            <p:cNvSpPr/>
            <p:nvPr/>
          </p:nvSpPr>
          <p:spPr>
            <a:xfrm>
              <a:off x="7801050" y="2085975"/>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g334b96aecc7_0_68"/>
            <p:cNvSpPr/>
            <p:nvPr/>
          </p:nvSpPr>
          <p:spPr>
            <a:xfrm>
              <a:off x="5057850" y="4248300"/>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g334b96aecc7_0_68"/>
            <p:cNvSpPr/>
            <p:nvPr/>
          </p:nvSpPr>
          <p:spPr>
            <a:xfrm>
              <a:off x="7801050" y="4248300"/>
              <a:ext cx="790500" cy="133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334b96aecc7_0_88"/>
          <p:cNvSpPr txBox="1">
            <a:spLocks noGrp="1"/>
          </p:cNvSpPr>
          <p:nvPr>
            <p:ph type="body" idx="1"/>
          </p:nvPr>
        </p:nvSpPr>
        <p:spPr>
          <a:xfrm>
            <a:off x="140437" y="1815200"/>
            <a:ext cx="4353300" cy="3078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100"/>
              </a:spcBef>
              <a:spcAft>
                <a:spcPts val="0"/>
              </a:spcAft>
              <a:buClr>
                <a:schemeClr val="dk1"/>
              </a:buClr>
              <a:buSzPts val="900"/>
              <a:buNone/>
            </a:pPr>
            <a:r>
              <a:rPr lang="en" sz="1400">
                <a:solidFill>
                  <a:srgbClr val="303030"/>
                </a:solidFill>
                <a:highlight>
                  <a:schemeClr val="lt1"/>
                </a:highlight>
                <a:latin typeface="Century Gothic"/>
                <a:ea typeface="Century Gothic"/>
                <a:cs typeface="Century Gothic"/>
                <a:sym typeface="Century Gothic"/>
              </a:rPr>
              <a:t>“On Thursday, the</a:t>
            </a:r>
            <a:r>
              <a:rPr lang="en" sz="1400" u="sng">
                <a:solidFill>
                  <a:schemeClr val="hlink"/>
                </a:solidFill>
                <a:highlight>
                  <a:schemeClr val="lt1"/>
                </a:highlight>
                <a:latin typeface="Century Gothic"/>
                <a:ea typeface="Century Gothic"/>
                <a:cs typeface="Century Gothic"/>
                <a:sym typeface="Century Gothic"/>
                <a:hlinkClick r:id="rId3"/>
              </a:rPr>
              <a:t> FDA released the first round of lab results</a:t>
            </a:r>
            <a:r>
              <a:rPr lang="en" sz="1400">
                <a:solidFill>
                  <a:srgbClr val="303030"/>
                </a:solidFill>
                <a:highlight>
                  <a:schemeClr val="lt1"/>
                </a:highlight>
                <a:latin typeface="Century Gothic"/>
                <a:ea typeface="Century Gothic"/>
                <a:cs typeface="Century Gothic"/>
                <a:sym typeface="Century Gothic"/>
              </a:rPr>
              <a:t> from testing done on different </a:t>
            </a:r>
            <a:r>
              <a:rPr lang="en" sz="1400" b="1">
                <a:solidFill>
                  <a:srgbClr val="303030"/>
                </a:solidFill>
                <a:highlight>
                  <a:schemeClr val="lt1"/>
                </a:highlight>
                <a:latin typeface="Century Gothic"/>
                <a:ea typeface="Century Gothic"/>
                <a:cs typeface="Century Gothic"/>
                <a:sym typeface="Century Gothic"/>
              </a:rPr>
              <a:t>Diamond Shruumz </a:t>
            </a:r>
            <a:r>
              <a:rPr lang="en" sz="1400">
                <a:solidFill>
                  <a:srgbClr val="303030"/>
                </a:solidFill>
                <a:highlight>
                  <a:schemeClr val="lt1"/>
                </a:highlight>
                <a:latin typeface="Century Gothic"/>
                <a:ea typeface="Century Gothic"/>
                <a:cs typeface="Century Gothic"/>
                <a:sym typeface="Century Gothic"/>
              </a:rPr>
              <a:t>chocolate bars, revealing that some of the products contained prescription or controlled substances and unlisted compounds.</a:t>
            </a:r>
            <a:endParaRPr sz="1400">
              <a:solidFill>
                <a:srgbClr val="303030"/>
              </a:solidFill>
              <a:highlight>
                <a:schemeClr val="lt1"/>
              </a:highlight>
              <a:latin typeface="Century Gothic"/>
              <a:ea typeface="Century Gothic"/>
              <a:cs typeface="Century Gothic"/>
              <a:sym typeface="Century Gothic"/>
            </a:endParaRPr>
          </a:p>
          <a:p>
            <a:pPr marL="0" lvl="0" indent="0" algn="l" rtl="0">
              <a:lnSpc>
                <a:spcPct val="115000"/>
              </a:lnSpc>
              <a:spcBef>
                <a:spcPts val="1100"/>
              </a:spcBef>
              <a:spcAft>
                <a:spcPts val="0"/>
              </a:spcAft>
              <a:buClr>
                <a:schemeClr val="dk1"/>
              </a:buClr>
              <a:buSzPts val="900"/>
              <a:buNone/>
            </a:pPr>
            <a:endParaRPr sz="1400">
              <a:solidFill>
                <a:srgbClr val="303030"/>
              </a:solidFill>
              <a:highlight>
                <a:schemeClr val="lt1"/>
              </a:highlight>
              <a:latin typeface="Century Gothic"/>
              <a:ea typeface="Century Gothic"/>
              <a:cs typeface="Century Gothic"/>
              <a:sym typeface="Century Gothic"/>
            </a:endParaRPr>
          </a:p>
          <a:p>
            <a:pPr marL="0" lvl="0" indent="0" algn="l" rtl="0">
              <a:lnSpc>
                <a:spcPct val="90000"/>
              </a:lnSpc>
              <a:spcBef>
                <a:spcPts val="1100"/>
              </a:spcBef>
              <a:spcAft>
                <a:spcPts val="0"/>
              </a:spcAft>
              <a:buClr>
                <a:schemeClr val="dk1"/>
              </a:buClr>
              <a:buSzPts val="2100"/>
              <a:buNone/>
            </a:pPr>
            <a:r>
              <a:rPr lang="en">
                <a:highlight>
                  <a:schemeClr val="lt1"/>
                </a:highlight>
              </a:rPr>
              <a:t> </a:t>
            </a:r>
            <a:endParaRPr>
              <a:highlight>
                <a:schemeClr val="lt1"/>
              </a:highlight>
            </a:endParaRPr>
          </a:p>
        </p:txBody>
      </p:sp>
      <p:pic>
        <p:nvPicPr>
          <p:cNvPr id="349" name="Google Shape;349;g334b96aecc7_0_88"/>
          <p:cNvPicPr preferRelativeResize="0"/>
          <p:nvPr/>
        </p:nvPicPr>
        <p:blipFill rotWithShape="1">
          <a:blip r:embed="rId4">
            <a:alphaModFix/>
          </a:blip>
          <a:srcRect/>
          <a:stretch/>
        </p:blipFill>
        <p:spPr>
          <a:xfrm>
            <a:off x="222950" y="261850"/>
            <a:ext cx="4188275" cy="1407275"/>
          </a:xfrm>
          <a:prstGeom prst="rect">
            <a:avLst/>
          </a:prstGeom>
          <a:noFill/>
          <a:ln>
            <a:noFill/>
          </a:ln>
        </p:spPr>
      </p:pic>
      <p:pic>
        <p:nvPicPr>
          <p:cNvPr id="350" name="Google Shape;350;g334b96aecc7_0_88"/>
          <p:cNvPicPr preferRelativeResize="0"/>
          <p:nvPr/>
        </p:nvPicPr>
        <p:blipFill rotWithShape="1">
          <a:blip r:embed="rId5">
            <a:alphaModFix/>
          </a:blip>
          <a:srcRect/>
          <a:stretch/>
        </p:blipFill>
        <p:spPr>
          <a:xfrm>
            <a:off x="5709500" y="261850"/>
            <a:ext cx="2702325" cy="2284800"/>
          </a:xfrm>
          <a:prstGeom prst="rect">
            <a:avLst/>
          </a:prstGeom>
          <a:noFill/>
          <a:ln>
            <a:noFill/>
          </a:ln>
        </p:spPr>
      </p:pic>
      <p:sp>
        <p:nvSpPr>
          <p:cNvPr id="351" name="Google Shape;351;g334b96aecc7_0_88"/>
          <p:cNvSpPr txBox="1"/>
          <p:nvPr/>
        </p:nvSpPr>
        <p:spPr>
          <a:xfrm>
            <a:off x="222950" y="3457525"/>
            <a:ext cx="4564200" cy="399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i="1">
                <a:solidFill>
                  <a:schemeClr val="dk1"/>
                </a:solidFill>
                <a:latin typeface="Century Gothic"/>
                <a:ea typeface="Century Gothic"/>
                <a:cs typeface="Century Gothic"/>
                <a:sym typeface="Century Gothic"/>
              </a:rPr>
              <a:t>Psilocin </a:t>
            </a:r>
            <a:r>
              <a:rPr lang="en">
                <a:solidFill>
                  <a:schemeClr val="dk1"/>
                </a:solidFill>
                <a:latin typeface="Century Gothic"/>
                <a:ea typeface="Century Gothic"/>
                <a:cs typeface="Century Gothic"/>
                <a:sym typeface="Century Gothic"/>
              </a:rPr>
              <a:t>found (expected for Psilocybe spp).</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i="1">
                <a:solidFill>
                  <a:schemeClr val="dk1"/>
                </a:solidFill>
                <a:latin typeface="Century Gothic"/>
                <a:ea typeface="Century Gothic"/>
                <a:cs typeface="Century Gothic"/>
                <a:sym typeface="Century Gothic"/>
              </a:rPr>
              <a:t>Muscimol </a:t>
            </a:r>
            <a:r>
              <a:rPr lang="en">
                <a:solidFill>
                  <a:schemeClr val="dk1"/>
                </a:solidFill>
                <a:latin typeface="Century Gothic"/>
                <a:ea typeface="Century Gothic"/>
                <a:cs typeface="Century Gothic"/>
                <a:sym typeface="Century Gothic"/>
              </a:rPr>
              <a:t>found (in Amanita muscaria).</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i="1">
                <a:solidFill>
                  <a:schemeClr val="dk1"/>
                </a:solidFill>
                <a:latin typeface="Century Gothic"/>
                <a:ea typeface="Century Gothic"/>
                <a:cs typeface="Century Gothic"/>
                <a:sym typeface="Century Gothic"/>
              </a:rPr>
              <a:t>Pregabalin (Lyrica™) found in 3 of the bars.  </a:t>
            </a:r>
            <a:endParaRPr i="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i="1">
                <a:solidFill>
                  <a:schemeClr val="dk1"/>
                </a:solidFill>
                <a:latin typeface="Century Gothic"/>
                <a:ea typeface="Century Gothic"/>
                <a:cs typeface="Century Gothic"/>
                <a:sym typeface="Century Gothic"/>
              </a:rPr>
              <a:t>Kavalactones also found (from kava).</a:t>
            </a:r>
            <a:endParaRPr i="1">
              <a:solidFill>
                <a:schemeClr val="dk1"/>
              </a:solidFill>
              <a:latin typeface="Century Gothic"/>
              <a:ea typeface="Century Gothic"/>
              <a:cs typeface="Century Gothic"/>
              <a:sym typeface="Century Gothic"/>
            </a:endParaRPr>
          </a:p>
        </p:txBody>
      </p:sp>
      <p:grpSp>
        <p:nvGrpSpPr>
          <p:cNvPr id="352" name="Google Shape;352;g334b96aecc7_0_88"/>
          <p:cNvGrpSpPr/>
          <p:nvPr/>
        </p:nvGrpSpPr>
        <p:grpSpPr>
          <a:xfrm>
            <a:off x="1546081" y="4608803"/>
            <a:ext cx="7290208" cy="399900"/>
            <a:chOff x="392525" y="4397325"/>
            <a:chExt cx="8444582" cy="611375"/>
          </a:xfrm>
        </p:grpSpPr>
        <p:pic>
          <p:nvPicPr>
            <p:cNvPr id="353" name="Google Shape;353;g334b96aecc7_0_88" descr="A logo with blue and black text&#10;&#10;Description automatically generated"/>
            <p:cNvPicPr preferRelativeResize="0"/>
            <p:nvPr/>
          </p:nvPicPr>
          <p:blipFill rotWithShape="1">
            <a:blip r:embed="rId6">
              <a:alphaModFix/>
            </a:blip>
            <a:srcRect/>
            <a:stretch/>
          </p:blipFill>
          <p:spPr>
            <a:xfrm>
              <a:off x="392525" y="4397325"/>
              <a:ext cx="2016465" cy="611375"/>
            </a:xfrm>
            <a:prstGeom prst="rect">
              <a:avLst/>
            </a:prstGeom>
            <a:noFill/>
            <a:ln>
              <a:noFill/>
            </a:ln>
          </p:spPr>
        </p:pic>
        <p:pic>
          <p:nvPicPr>
            <p:cNvPr id="354" name="Google Shape;354;g334b96aecc7_0_88" descr="A blue and black logo&#10;&#10;Description automatically generated"/>
            <p:cNvPicPr preferRelativeResize="0"/>
            <p:nvPr/>
          </p:nvPicPr>
          <p:blipFill rotWithShape="1">
            <a:blip r:embed="rId7">
              <a:alphaModFix/>
            </a:blip>
            <a:srcRect/>
            <a:stretch/>
          </p:blipFill>
          <p:spPr>
            <a:xfrm>
              <a:off x="6827400" y="4444186"/>
              <a:ext cx="2009707" cy="517652"/>
            </a:xfrm>
            <a:prstGeom prst="rect">
              <a:avLst/>
            </a:prstGeom>
            <a:noFill/>
            <a:ln>
              <a:noFill/>
            </a:ln>
          </p:spPr>
        </p:pic>
        <p:pic>
          <p:nvPicPr>
            <p:cNvPr id="355" name="Google Shape;355;g334b96aecc7_0_88" descr="A close-up of a logo&#10;&#10;Description automatically generated"/>
            <p:cNvPicPr preferRelativeResize="0"/>
            <p:nvPr/>
          </p:nvPicPr>
          <p:blipFill rotWithShape="1">
            <a:blip r:embed="rId8">
              <a:alphaModFix/>
            </a:blip>
            <a:srcRect/>
            <a:stretch/>
          </p:blipFill>
          <p:spPr>
            <a:xfrm>
              <a:off x="4108125" y="4444188"/>
              <a:ext cx="2570052" cy="517650"/>
            </a:xfrm>
            <a:prstGeom prst="rect">
              <a:avLst/>
            </a:prstGeom>
            <a:noFill/>
            <a:ln>
              <a:noFill/>
            </a:ln>
          </p:spPr>
        </p:pic>
        <p:pic>
          <p:nvPicPr>
            <p:cNvPr id="356" name="Google Shape;356;g334b96aecc7_0_88"/>
            <p:cNvPicPr preferRelativeResize="0"/>
            <p:nvPr/>
          </p:nvPicPr>
          <p:blipFill>
            <a:blip r:embed="rId9">
              <a:alphaModFix/>
            </a:blip>
            <a:stretch>
              <a:fillRect/>
            </a:stretch>
          </p:blipFill>
          <p:spPr>
            <a:xfrm>
              <a:off x="2558213" y="4397325"/>
              <a:ext cx="1400700" cy="611375"/>
            </a:xfrm>
            <a:prstGeom prst="rect">
              <a:avLst/>
            </a:prstGeom>
            <a:noFill/>
            <a:ln>
              <a:noFill/>
            </a:ln>
          </p:spPr>
        </p:pic>
      </p:grpSp>
      <p:sp>
        <p:nvSpPr>
          <p:cNvPr id="357" name="Google Shape;357;g334b96aecc7_0_88"/>
          <p:cNvSpPr txBox="1"/>
          <p:nvPr/>
        </p:nvSpPr>
        <p:spPr>
          <a:xfrm>
            <a:off x="5544675" y="2578925"/>
            <a:ext cx="3114600" cy="142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100"/>
              </a:spcBef>
              <a:spcAft>
                <a:spcPts val="0"/>
              </a:spcAft>
              <a:buNone/>
            </a:pPr>
            <a:r>
              <a:rPr lang="en" b="1">
                <a:solidFill>
                  <a:srgbClr val="303030"/>
                </a:solidFill>
                <a:highlight>
                  <a:schemeClr val="lt1"/>
                </a:highlight>
                <a:latin typeface="Century Gothic"/>
                <a:ea typeface="Century Gothic"/>
                <a:cs typeface="Century Gothic"/>
                <a:sym typeface="Century Gothic"/>
              </a:rPr>
              <a:t>113 total reported illnesses</a:t>
            </a:r>
            <a:endParaRPr b="1">
              <a:solidFill>
                <a:srgbClr val="303030"/>
              </a:solidFill>
              <a:highlight>
                <a:schemeClr val="lt1"/>
              </a:highlight>
              <a:latin typeface="Century Gothic"/>
              <a:ea typeface="Century Gothic"/>
              <a:cs typeface="Century Gothic"/>
              <a:sym typeface="Century Gothic"/>
            </a:endParaRPr>
          </a:p>
          <a:p>
            <a:pPr marL="0" lvl="0" indent="0" algn="l" rtl="0">
              <a:lnSpc>
                <a:spcPct val="115000"/>
              </a:lnSpc>
              <a:spcBef>
                <a:spcPts val="1100"/>
              </a:spcBef>
              <a:spcAft>
                <a:spcPts val="0"/>
              </a:spcAft>
              <a:buNone/>
            </a:pPr>
            <a:r>
              <a:rPr lang="en" b="1">
                <a:solidFill>
                  <a:srgbClr val="303030"/>
                </a:solidFill>
                <a:highlight>
                  <a:schemeClr val="lt1"/>
                </a:highlight>
                <a:latin typeface="Century Gothic"/>
                <a:ea typeface="Century Gothic"/>
                <a:cs typeface="Century Gothic"/>
                <a:sym typeface="Century Gothic"/>
              </a:rPr>
              <a:t>42 hospitalizations</a:t>
            </a:r>
            <a:endParaRPr b="1">
              <a:solidFill>
                <a:srgbClr val="303030"/>
              </a:solidFill>
              <a:highlight>
                <a:schemeClr val="lt1"/>
              </a:highlight>
              <a:latin typeface="Century Gothic"/>
              <a:ea typeface="Century Gothic"/>
              <a:cs typeface="Century Gothic"/>
              <a:sym typeface="Century Gothic"/>
            </a:endParaRPr>
          </a:p>
          <a:p>
            <a:pPr marL="0" lvl="0" indent="0" algn="l" rtl="0">
              <a:lnSpc>
                <a:spcPct val="115000"/>
              </a:lnSpc>
              <a:spcBef>
                <a:spcPts val="1100"/>
              </a:spcBef>
              <a:spcAft>
                <a:spcPts val="0"/>
              </a:spcAft>
              <a:buNone/>
            </a:pPr>
            <a:r>
              <a:rPr lang="en" b="1">
                <a:solidFill>
                  <a:srgbClr val="303030"/>
                </a:solidFill>
                <a:highlight>
                  <a:schemeClr val="lt1"/>
                </a:highlight>
                <a:latin typeface="Century Gothic"/>
                <a:ea typeface="Century Gothic"/>
                <a:cs typeface="Century Gothic"/>
                <a:sym typeface="Century Gothic"/>
              </a:rPr>
              <a:t>2 potentially associated deaths across 28 states.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8">
                                            <p:txEl>
                                              <p:pRg st="0" end="0"/>
                                            </p:txEl>
                                          </p:spTgt>
                                        </p:tgtEl>
                                        <p:attrNameLst>
                                          <p:attrName>style.visibility</p:attrName>
                                        </p:attrNameLst>
                                      </p:cBhvr>
                                      <p:to>
                                        <p:strVal val="visible"/>
                                      </p:to>
                                    </p:set>
                                    <p:anim calcmode="lin" valueType="num">
                                      <p:cBhvr additive="base">
                                        <p:cTn id="7" dur="1000"/>
                                        <p:tgtEl>
                                          <p:spTgt spid="34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48">
                                            <p:txEl>
                                              <p:pRg st="1" end="1"/>
                                            </p:txEl>
                                          </p:spTgt>
                                        </p:tgtEl>
                                        <p:attrNameLst>
                                          <p:attrName>style.visibility</p:attrName>
                                        </p:attrNameLst>
                                      </p:cBhvr>
                                      <p:to>
                                        <p:strVal val="visible"/>
                                      </p:to>
                                    </p:set>
                                    <p:anim calcmode="lin" valueType="num">
                                      <p:cBhvr additive="base">
                                        <p:cTn id="12" dur="1000"/>
                                        <p:tgtEl>
                                          <p:spTgt spid="348">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48">
                                            <p:txEl>
                                              <p:pRg st="2" end="2"/>
                                            </p:txEl>
                                          </p:spTgt>
                                        </p:tgtEl>
                                        <p:attrNameLst>
                                          <p:attrName>style.visibility</p:attrName>
                                        </p:attrNameLst>
                                      </p:cBhvr>
                                      <p:to>
                                        <p:strVal val="visible"/>
                                      </p:to>
                                    </p:set>
                                    <p:anim calcmode="lin" valueType="num">
                                      <p:cBhvr additive="base">
                                        <p:cTn id="17" dur="1000"/>
                                        <p:tgtEl>
                                          <p:spTgt spid="34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51"/>
                                        </p:tgtEl>
                                        <p:attrNameLst>
                                          <p:attrName>style.visibility</p:attrName>
                                        </p:attrNameLst>
                                      </p:cBhvr>
                                      <p:to>
                                        <p:strVal val="visible"/>
                                      </p:to>
                                    </p:set>
                                    <p:anim calcmode="lin" valueType="num">
                                      <p:cBhvr additive="base">
                                        <p:cTn id="22" dur="1000"/>
                                        <p:tgtEl>
                                          <p:spTgt spid="351"/>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0"/>
                                        </p:tgtEl>
                                        <p:attrNameLst>
                                          <p:attrName>style.visibility</p:attrName>
                                        </p:attrNameLst>
                                      </p:cBhvr>
                                      <p:to>
                                        <p:strVal val="visible"/>
                                      </p:to>
                                    </p:set>
                                    <p:animEffect transition="in" filter="fade">
                                      <p:cBhvr>
                                        <p:cTn id="27" dur="1000"/>
                                        <p:tgtEl>
                                          <p:spTgt spid="35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7">
                                            <p:txEl>
                                              <p:pRg st="0" end="0"/>
                                            </p:txEl>
                                          </p:spTgt>
                                        </p:tgtEl>
                                        <p:attrNameLst>
                                          <p:attrName>style.visibility</p:attrName>
                                        </p:attrNameLst>
                                      </p:cBhvr>
                                      <p:to>
                                        <p:strVal val="visible"/>
                                      </p:to>
                                    </p:set>
                                    <p:anim calcmode="lin" valueType="num">
                                      <p:cBhvr additive="base">
                                        <p:cTn id="32" dur="1000"/>
                                        <p:tgtEl>
                                          <p:spTgt spid="3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57">
                                            <p:txEl>
                                              <p:pRg st="1" end="1"/>
                                            </p:txEl>
                                          </p:spTgt>
                                        </p:tgtEl>
                                        <p:attrNameLst>
                                          <p:attrName>style.visibility</p:attrName>
                                        </p:attrNameLst>
                                      </p:cBhvr>
                                      <p:to>
                                        <p:strVal val="visible"/>
                                      </p:to>
                                    </p:set>
                                    <p:anim calcmode="lin" valueType="num">
                                      <p:cBhvr additive="base">
                                        <p:cTn id="37" dur="1000"/>
                                        <p:tgtEl>
                                          <p:spTgt spid="35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57">
                                            <p:txEl>
                                              <p:pRg st="2" end="2"/>
                                            </p:txEl>
                                          </p:spTgt>
                                        </p:tgtEl>
                                        <p:attrNameLst>
                                          <p:attrName>style.visibility</p:attrName>
                                        </p:attrNameLst>
                                      </p:cBhvr>
                                      <p:to>
                                        <p:strVal val="visible"/>
                                      </p:to>
                                    </p:set>
                                    <p:anim calcmode="lin" valueType="num">
                                      <p:cBhvr additive="base">
                                        <p:cTn id="42" dur="1000"/>
                                        <p:tgtEl>
                                          <p:spTgt spid="35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sp>
        <p:nvSpPr>
          <p:cNvPr id="362" name="Google Shape;362;g32e9c5f3243_0_74"/>
          <p:cNvSpPr/>
          <p:nvPr/>
        </p:nvSpPr>
        <p:spPr>
          <a:xfrm>
            <a:off x="0" y="0"/>
            <a:ext cx="9141600" cy="5143500"/>
          </a:xfrm>
          <a:prstGeom prst="rect">
            <a:avLst/>
          </a:prstGeom>
          <a:solidFill>
            <a:srgbClr val="CFE2F3"/>
          </a:solidFill>
          <a:ln>
            <a:noFill/>
          </a:ln>
        </p:spPr>
        <p:txBody>
          <a:bodyPr spcFirstLastPara="1" wrap="square" lIns="91425" tIns="45700" rIns="91425" bIns="45700" anchor="ctr" anchorCtr="0">
            <a:noAutofit/>
          </a:bodyPr>
          <a:lstStyle/>
          <a:p>
            <a:pPr marL="171450" marR="0" lvl="0" indent="-171450" algn="l" rtl="0">
              <a:lnSpc>
                <a:spcPct val="90000"/>
              </a:lnSpc>
              <a:spcBef>
                <a:spcPts val="750"/>
              </a:spcBef>
              <a:spcAft>
                <a:spcPts val="0"/>
              </a:spcAft>
              <a:buClr>
                <a:schemeClr val="lt1"/>
              </a:buClr>
              <a:buSzPts val="2100"/>
              <a:buFont typeface="Arial"/>
              <a:buChar char="●"/>
            </a:pPr>
            <a:r>
              <a:rPr lang="en" sz="2400" b="0" i="0" u="none" strike="noStrike" cap="none">
                <a:solidFill>
                  <a:schemeClr val="lt1"/>
                </a:solidFill>
                <a:latin typeface="Arial"/>
                <a:ea typeface="Arial"/>
                <a:cs typeface="Arial"/>
                <a:sym typeface="Arial"/>
              </a:rPr>
              <a:t>Leslie Me</a:t>
            </a:r>
            <a:endParaRPr sz="1400" b="0" i="0" u="none" strike="noStrike" cap="none">
              <a:solidFill>
                <a:srgbClr val="000000"/>
              </a:solidFill>
              <a:latin typeface="Arial"/>
              <a:ea typeface="Arial"/>
              <a:cs typeface="Arial"/>
              <a:sym typeface="Arial"/>
            </a:endParaRPr>
          </a:p>
        </p:txBody>
      </p:sp>
      <p:sp>
        <p:nvSpPr>
          <p:cNvPr id="363" name="Google Shape;363;g32e9c5f3243_0_74"/>
          <p:cNvSpPr txBox="1"/>
          <p:nvPr/>
        </p:nvSpPr>
        <p:spPr>
          <a:xfrm>
            <a:off x="3695700" y="1084175"/>
            <a:ext cx="4526100" cy="910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2550" b="1">
                <a:solidFill>
                  <a:schemeClr val="dk1"/>
                </a:solidFill>
              </a:rPr>
              <a:t>Ketamine vs. MDMA: </a:t>
            </a:r>
            <a:endParaRPr sz="2550" b="1">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2550" b="1">
                <a:solidFill>
                  <a:schemeClr val="dk1"/>
                </a:solidFill>
              </a:rPr>
              <a:t>A Case-Based Approach</a:t>
            </a:r>
            <a:endParaRPr sz="2200" b="1" i="0" u="none" strike="noStrike" cap="none">
              <a:solidFill>
                <a:schemeClr val="dk1"/>
              </a:solidFill>
              <a:latin typeface="Century Gothic"/>
              <a:ea typeface="Century Gothic"/>
              <a:cs typeface="Century Gothic"/>
              <a:sym typeface="Century Gothic"/>
            </a:endParaRPr>
          </a:p>
        </p:txBody>
      </p:sp>
      <p:pic>
        <p:nvPicPr>
          <p:cNvPr id="364" name="Google Shape;364;g32e9c5f3243_0_74"/>
          <p:cNvPicPr preferRelativeResize="0"/>
          <p:nvPr/>
        </p:nvPicPr>
        <p:blipFill rotWithShape="1">
          <a:blip r:embed="rId3">
            <a:alphaModFix/>
          </a:blip>
          <a:srcRect l="17570" r="17570"/>
          <a:stretch/>
        </p:blipFill>
        <p:spPr>
          <a:xfrm>
            <a:off x="-62900" y="0"/>
            <a:ext cx="3132064" cy="51435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65" name="Google Shape;365;g32e9c5f3243_0_74"/>
          <p:cNvSpPr/>
          <p:nvPr/>
        </p:nvSpPr>
        <p:spPr>
          <a:xfrm rot="10800000" flipH="1">
            <a:off x="3592989" y="2228388"/>
            <a:ext cx="4630817" cy="16185"/>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g32e9c5f3243_0_74"/>
          <p:cNvSpPr txBox="1"/>
          <p:nvPr/>
        </p:nvSpPr>
        <p:spPr>
          <a:xfrm>
            <a:off x="3418375" y="2478300"/>
            <a:ext cx="5309100" cy="107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1400"/>
              <a:buFont typeface="Arial"/>
              <a:buNone/>
            </a:pPr>
            <a:r>
              <a:rPr lang="en" sz="1900" b="1">
                <a:solidFill>
                  <a:schemeClr val="dk1"/>
                </a:solidFill>
                <a:latin typeface="Century Gothic"/>
                <a:ea typeface="Century Gothic"/>
                <a:cs typeface="Century Gothic"/>
                <a:sym typeface="Century Gothic"/>
              </a:rPr>
              <a:t>Erika Steinbrenner, MD</a:t>
            </a:r>
            <a:endParaRPr sz="1900" b="1">
              <a:solidFill>
                <a:schemeClr val="dk1"/>
              </a:solidFill>
              <a:latin typeface="Century Gothic"/>
              <a:ea typeface="Century Gothic"/>
              <a:cs typeface="Century Gothic"/>
              <a:sym typeface="Century Gothic"/>
            </a:endParaRPr>
          </a:p>
          <a:p>
            <a:pPr marL="0" lvl="0" indent="0" algn="l" rtl="0">
              <a:spcBef>
                <a:spcPts val="75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Imagine Healthcare, Epiphany Wellness, Symetria Recovery</a:t>
            </a:r>
            <a:endParaRPr sz="1800">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900" b="1">
              <a:solidFill>
                <a:schemeClr val="dk1"/>
              </a:solidFill>
              <a:latin typeface="Century Gothic"/>
              <a:ea typeface="Century Gothic"/>
              <a:cs typeface="Century Gothic"/>
              <a:sym typeface="Century Gothic"/>
            </a:endParaRPr>
          </a:p>
        </p:txBody>
      </p:sp>
      <p:grpSp>
        <p:nvGrpSpPr>
          <p:cNvPr id="367" name="Google Shape;367;g32e9c5f3243_0_74"/>
          <p:cNvGrpSpPr/>
          <p:nvPr/>
        </p:nvGrpSpPr>
        <p:grpSpPr>
          <a:xfrm>
            <a:off x="1546081" y="4608803"/>
            <a:ext cx="7290208" cy="399900"/>
            <a:chOff x="392525" y="4397325"/>
            <a:chExt cx="8444582" cy="611375"/>
          </a:xfrm>
        </p:grpSpPr>
        <p:pic>
          <p:nvPicPr>
            <p:cNvPr id="368" name="Google Shape;368;g32e9c5f3243_0_74"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369" name="Google Shape;369;g32e9c5f3243_0_74"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370" name="Google Shape;370;g32e9c5f3243_0_74"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371" name="Google Shape;371;g32e9c5f3243_0_74"/>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sp>
        <p:nvSpPr>
          <p:cNvPr id="376" name="Google Shape;376;g32faa164e6f_0_10"/>
          <p:cNvSpPr txBox="1">
            <a:spLocks noGrp="1"/>
          </p:cNvSpPr>
          <p:nvPr>
            <p:ph type="title"/>
          </p:nvPr>
        </p:nvSpPr>
        <p:spPr>
          <a:xfrm>
            <a:off x="23050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Patient Profile - Peter</a:t>
            </a:r>
            <a:endParaRPr>
              <a:latin typeface="Open Sans"/>
              <a:ea typeface="Open Sans"/>
              <a:cs typeface="Open Sans"/>
              <a:sym typeface="Open Sans"/>
            </a:endParaRPr>
          </a:p>
        </p:txBody>
      </p:sp>
      <p:sp>
        <p:nvSpPr>
          <p:cNvPr id="377" name="Google Shape;377;g32faa164e6f_0_10"/>
          <p:cNvSpPr txBox="1">
            <a:spLocks noGrp="1"/>
          </p:cNvSpPr>
          <p:nvPr>
            <p:ph type="body" idx="1"/>
          </p:nvPr>
        </p:nvSpPr>
        <p:spPr>
          <a:xfrm>
            <a:off x="2686050" y="1043000"/>
            <a:ext cx="6418500" cy="42351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7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500" b="1">
                <a:solidFill>
                  <a:schemeClr val="dk1"/>
                </a:solidFill>
                <a:latin typeface="Open Sans"/>
                <a:ea typeface="Open Sans"/>
                <a:cs typeface="Open Sans"/>
                <a:sym typeface="Open Sans"/>
              </a:rPr>
              <a:t>55-year-old male veteran</a:t>
            </a:r>
            <a:r>
              <a:rPr lang="en" sz="1500">
                <a:solidFill>
                  <a:schemeClr val="dk1"/>
                </a:solidFill>
                <a:latin typeface="Open Sans"/>
                <a:ea typeface="Open Sans"/>
                <a:cs typeface="Open Sans"/>
                <a:sym typeface="Open Sans"/>
              </a:rPr>
              <a:t> with </a:t>
            </a:r>
            <a:r>
              <a:rPr lang="en" sz="1500" b="1">
                <a:solidFill>
                  <a:schemeClr val="dk1"/>
                </a:solidFill>
                <a:latin typeface="Open Sans"/>
                <a:ea typeface="Open Sans"/>
                <a:cs typeface="Open Sans"/>
                <a:sym typeface="Open Sans"/>
              </a:rPr>
              <a:t>PTSD</a:t>
            </a:r>
            <a:r>
              <a:rPr lang="en" sz="1500">
                <a:solidFill>
                  <a:schemeClr val="dk1"/>
                </a:solidFill>
                <a:latin typeface="Open Sans"/>
                <a:ea typeface="Open Sans"/>
                <a:cs typeface="Open Sans"/>
                <a:sym typeface="Open Sans"/>
              </a:rPr>
              <a:t> and </a:t>
            </a:r>
            <a:r>
              <a:rPr lang="en" sz="1500" b="1">
                <a:solidFill>
                  <a:schemeClr val="dk1"/>
                </a:solidFill>
                <a:latin typeface="Open Sans"/>
                <a:ea typeface="Open Sans"/>
                <a:cs typeface="Open Sans"/>
                <a:sym typeface="Open Sans"/>
              </a:rPr>
              <a:t>TRD</a:t>
            </a:r>
            <a:endParaRPr sz="15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5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457200" lvl="0" indent="-323850" algn="l" rtl="0">
              <a:lnSpc>
                <a:spcPct val="100000"/>
              </a:lnSpc>
              <a:spcBef>
                <a:spcPts val="0"/>
              </a:spcBef>
              <a:spcAft>
                <a:spcPts val="0"/>
              </a:spcAft>
              <a:buSzPts val="1500"/>
              <a:buFont typeface="Open Sans"/>
              <a:buChar char="●"/>
            </a:pPr>
            <a:r>
              <a:rPr lang="en" sz="1500" b="1">
                <a:solidFill>
                  <a:schemeClr val="dk1"/>
                </a:solidFill>
                <a:latin typeface="Open Sans"/>
                <a:ea typeface="Open Sans"/>
                <a:cs typeface="Open Sans"/>
                <a:sym typeface="Open Sans"/>
              </a:rPr>
              <a:t>History:</a:t>
            </a:r>
            <a:endParaRPr sz="1500" b="1">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Childhood sexual trauma, military trauma</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Multiple failed antidepressant trials</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Minimal benefit from therapies (EMDR, CBT)</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No psychosis, no substance abuse.</a:t>
            </a:r>
            <a:endParaRPr sz="1300">
              <a:solidFill>
                <a:schemeClr val="dk1"/>
              </a:solidFill>
              <a:latin typeface="Open Sans"/>
              <a:ea typeface="Open Sans"/>
              <a:cs typeface="Open Sans"/>
              <a:sym typeface="Open Sans"/>
            </a:endParaRPr>
          </a:p>
          <a:p>
            <a:pPr marL="9144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457200" lvl="0" indent="-323850" algn="l" rtl="0">
              <a:lnSpc>
                <a:spcPct val="100000"/>
              </a:lnSpc>
              <a:spcBef>
                <a:spcPts val="0"/>
              </a:spcBef>
              <a:spcAft>
                <a:spcPts val="0"/>
              </a:spcAft>
              <a:buSzPts val="1500"/>
              <a:buFont typeface="Open Sans"/>
              <a:buChar char="●"/>
            </a:pPr>
            <a:r>
              <a:rPr lang="en" sz="1500" b="1">
                <a:solidFill>
                  <a:schemeClr val="dk1"/>
                </a:solidFill>
                <a:latin typeface="Open Sans"/>
                <a:ea typeface="Open Sans"/>
                <a:cs typeface="Open Sans"/>
                <a:sym typeface="Open Sans"/>
              </a:rPr>
              <a:t>Current Symptoms:</a:t>
            </a:r>
            <a:endParaRPr sz="1500" b="1">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Char char="○"/>
            </a:pPr>
            <a:r>
              <a:rPr lang="en" sz="1300">
                <a:solidFill>
                  <a:schemeClr val="dk1"/>
                </a:solidFill>
                <a:latin typeface="Open Sans"/>
                <a:ea typeface="Open Sans"/>
                <a:cs typeface="Open Sans"/>
                <a:sym typeface="Open Sans"/>
              </a:rPr>
              <a:t>Severe PTSD (CAPS-5 Score: 50)</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Char char="○"/>
            </a:pPr>
            <a:r>
              <a:rPr lang="en" sz="1300">
                <a:solidFill>
                  <a:schemeClr val="dk1"/>
                </a:solidFill>
                <a:latin typeface="Open Sans"/>
                <a:ea typeface="Open Sans"/>
                <a:cs typeface="Open Sans"/>
                <a:sym typeface="Open Sans"/>
              </a:rPr>
              <a:t>Severe Depression (PHQ-9: 22)</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Passive suicidal ideation.</a:t>
            </a:r>
            <a:endParaRPr sz="1300">
              <a:solidFill>
                <a:schemeClr val="dk1"/>
              </a:solidFill>
              <a:latin typeface="Open Sans"/>
              <a:ea typeface="Open Sans"/>
              <a:cs typeface="Open Sans"/>
              <a:sym typeface="Open Sans"/>
            </a:endParaRPr>
          </a:p>
          <a:p>
            <a:pPr marL="9144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spcBef>
                <a:spcPts val="750"/>
              </a:spcBef>
              <a:spcAft>
                <a:spcPts val="0"/>
              </a:spcAft>
              <a:buNone/>
            </a:pPr>
            <a:endParaRPr/>
          </a:p>
        </p:txBody>
      </p:sp>
      <p:pic>
        <p:nvPicPr>
          <p:cNvPr id="378" name="Google Shape;378;g32faa164e6f_0_10"/>
          <p:cNvPicPr preferRelativeResize="0"/>
          <p:nvPr/>
        </p:nvPicPr>
        <p:blipFill>
          <a:blip r:embed="rId3">
            <a:alphaModFix/>
          </a:blip>
          <a:stretch>
            <a:fillRect/>
          </a:stretch>
        </p:blipFill>
        <p:spPr>
          <a:xfrm>
            <a:off x="-1328997" y="0"/>
            <a:ext cx="3572395" cy="5143501"/>
          </a:xfrm>
          <a:prstGeom prst="rect">
            <a:avLst/>
          </a:prstGeom>
          <a:noFill/>
          <a:ln>
            <a:noFill/>
          </a:ln>
        </p:spPr>
      </p:pic>
      <p:grpSp>
        <p:nvGrpSpPr>
          <p:cNvPr id="379" name="Google Shape;379;g32faa164e6f_0_10"/>
          <p:cNvGrpSpPr/>
          <p:nvPr/>
        </p:nvGrpSpPr>
        <p:grpSpPr>
          <a:xfrm>
            <a:off x="1546081" y="4608803"/>
            <a:ext cx="7290208" cy="399900"/>
            <a:chOff x="392525" y="4397325"/>
            <a:chExt cx="8444582" cy="611375"/>
          </a:xfrm>
        </p:grpSpPr>
        <p:pic>
          <p:nvPicPr>
            <p:cNvPr id="380" name="Google Shape;380;g32faa164e6f_0_10"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381" name="Google Shape;381;g32faa164e6f_0_10"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382" name="Google Shape;382;g32faa164e6f_0_10"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383" name="Google Shape;383;g32faa164e6f_0_10"/>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g3310169d34c_0_8"/>
          <p:cNvSpPr txBox="1">
            <a:spLocks noGrp="1"/>
          </p:cNvSpPr>
          <p:nvPr>
            <p:ph type="title"/>
          </p:nvPr>
        </p:nvSpPr>
        <p:spPr>
          <a:xfrm>
            <a:off x="23050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Patient Profile</a:t>
            </a:r>
            <a:endParaRPr>
              <a:latin typeface="Open Sans"/>
              <a:ea typeface="Open Sans"/>
              <a:cs typeface="Open Sans"/>
              <a:sym typeface="Open Sans"/>
            </a:endParaRPr>
          </a:p>
        </p:txBody>
      </p:sp>
      <p:sp>
        <p:nvSpPr>
          <p:cNvPr id="389" name="Google Shape;389;g3310169d34c_0_8"/>
          <p:cNvSpPr txBox="1">
            <a:spLocks noGrp="1"/>
          </p:cNvSpPr>
          <p:nvPr>
            <p:ph type="body" idx="1"/>
          </p:nvPr>
        </p:nvSpPr>
        <p:spPr>
          <a:xfrm>
            <a:off x="2686050" y="1119200"/>
            <a:ext cx="5305800" cy="25350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7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700" b="1">
              <a:solidFill>
                <a:schemeClr val="dk1"/>
              </a:solidFill>
              <a:latin typeface="Open Sans"/>
              <a:ea typeface="Open Sans"/>
              <a:cs typeface="Open Sans"/>
              <a:sym typeface="Open Sans"/>
            </a:endParaRPr>
          </a:p>
          <a:p>
            <a:pPr marL="457200" lvl="0" indent="-323850" algn="l" rtl="0">
              <a:lnSpc>
                <a:spcPct val="100000"/>
              </a:lnSpc>
              <a:spcBef>
                <a:spcPts val="0"/>
              </a:spcBef>
              <a:spcAft>
                <a:spcPts val="0"/>
              </a:spcAft>
              <a:buSzPts val="1500"/>
              <a:buChar char="●"/>
            </a:pPr>
            <a:r>
              <a:rPr lang="en" sz="1500" b="1">
                <a:solidFill>
                  <a:schemeClr val="dk1"/>
                </a:solidFill>
                <a:latin typeface="Open Sans"/>
                <a:ea typeface="Open Sans"/>
                <a:cs typeface="Open Sans"/>
                <a:sym typeface="Open Sans"/>
              </a:rPr>
              <a:t>Medical History</a:t>
            </a:r>
            <a:endParaRPr sz="1500" b="1">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300">
                <a:solidFill>
                  <a:schemeClr val="dk1"/>
                </a:solidFill>
                <a:latin typeface="Open Sans"/>
                <a:ea typeface="Open Sans"/>
                <a:cs typeface="Open Sans"/>
                <a:sym typeface="Open Sans"/>
              </a:rPr>
              <a:t>Denies significant chronic health concerns</a:t>
            </a:r>
            <a:endParaRPr sz="15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457200" lvl="0" indent="-323850" algn="l" rtl="0">
              <a:lnSpc>
                <a:spcPct val="100000"/>
              </a:lnSpc>
              <a:spcBef>
                <a:spcPts val="0"/>
              </a:spcBef>
              <a:spcAft>
                <a:spcPts val="0"/>
              </a:spcAft>
              <a:buSzPts val="1500"/>
              <a:buFont typeface="Open Sans"/>
              <a:buChar char="●"/>
            </a:pPr>
            <a:r>
              <a:rPr lang="en" sz="1500" b="1">
                <a:solidFill>
                  <a:schemeClr val="dk1"/>
                </a:solidFill>
                <a:latin typeface="Open Sans"/>
                <a:ea typeface="Open Sans"/>
                <a:cs typeface="Open Sans"/>
                <a:sym typeface="Open Sans"/>
              </a:rPr>
              <a:t>Current Medications</a:t>
            </a:r>
            <a:endParaRPr sz="1500" b="1">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Venlafaxine  225 mg</a:t>
            </a:r>
            <a:endParaRPr sz="1300">
              <a:solidFill>
                <a:schemeClr val="dk1"/>
              </a:solidFill>
              <a:latin typeface="Open Sans"/>
              <a:ea typeface="Open Sans"/>
              <a:cs typeface="Open Sans"/>
              <a:sym typeface="Open Sans"/>
            </a:endParaRPr>
          </a:p>
          <a:p>
            <a:pPr marL="914400" lvl="1"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Prazosin 3 mg qHS</a:t>
            </a:r>
            <a:endParaRPr sz="1300">
              <a:solidFill>
                <a:schemeClr val="dk1"/>
              </a:solidFill>
              <a:latin typeface="Open Sans"/>
              <a:ea typeface="Open Sans"/>
              <a:cs typeface="Open Sans"/>
              <a:sym typeface="Open Sans"/>
            </a:endParaRPr>
          </a:p>
          <a:p>
            <a:pPr marL="91440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spcBef>
                <a:spcPts val="750"/>
              </a:spcBef>
              <a:spcAft>
                <a:spcPts val="0"/>
              </a:spcAft>
              <a:buNone/>
            </a:pPr>
            <a:endParaRPr/>
          </a:p>
        </p:txBody>
      </p:sp>
      <p:pic>
        <p:nvPicPr>
          <p:cNvPr id="390" name="Google Shape;390;g3310169d34c_0_8"/>
          <p:cNvPicPr preferRelativeResize="0"/>
          <p:nvPr/>
        </p:nvPicPr>
        <p:blipFill>
          <a:blip r:embed="rId3">
            <a:alphaModFix/>
          </a:blip>
          <a:stretch>
            <a:fillRect/>
          </a:stretch>
        </p:blipFill>
        <p:spPr>
          <a:xfrm>
            <a:off x="-1328997" y="0"/>
            <a:ext cx="3572395" cy="5143501"/>
          </a:xfrm>
          <a:prstGeom prst="rect">
            <a:avLst/>
          </a:prstGeom>
          <a:noFill/>
          <a:ln>
            <a:noFill/>
          </a:ln>
        </p:spPr>
      </p:pic>
      <p:grpSp>
        <p:nvGrpSpPr>
          <p:cNvPr id="391" name="Google Shape;391;g3310169d34c_0_8"/>
          <p:cNvGrpSpPr/>
          <p:nvPr/>
        </p:nvGrpSpPr>
        <p:grpSpPr>
          <a:xfrm>
            <a:off x="1546081" y="4608803"/>
            <a:ext cx="7290208" cy="399900"/>
            <a:chOff x="392525" y="4397325"/>
            <a:chExt cx="8444582" cy="611375"/>
          </a:xfrm>
        </p:grpSpPr>
        <p:pic>
          <p:nvPicPr>
            <p:cNvPr id="392" name="Google Shape;392;g3310169d34c_0_8"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393" name="Google Shape;393;g3310169d34c_0_8"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394" name="Google Shape;394;g3310169d34c_0_8"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395" name="Google Shape;395;g3310169d34c_0_8"/>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9"/>
        <p:cNvGrpSpPr/>
        <p:nvPr/>
      </p:nvGrpSpPr>
      <p:grpSpPr>
        <a:xfrm>
          <a:off x="0" y="0"/>
          <a:ext cx="0" cy="0"/>
          <a:chOff x="0" y="0"/>
          <a:chExt cx="0" cy="0"/>
        </a:xfrm>
      </p:grpSpPr>
      <p:sp>
        <p:nvSpPr>
          <p:cNvPr id="400" name="Google Shape;400;g3310169d34c_0_14"/>
          <p:cNvSpPr txBox="1">
            <a:spLocks noGrp="1"/>
          </p:cNvSpPr>
          <p:nvPr>
            <p:ph type="title"/>
          </p:nvPr>
        </p:nvSpPr>
        <p:spPr>
          <a:xfrm>
            <a:off x="23050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Ketamine or MDMA-Assisted Therapy?</a:t>
            </a:r>
            <a:endParaRPr>
              <a:latin typeface="Open Sans"/>
              <a:ea typeface="Open Sans"/>
              <a:cs typeface="Open Sans"/>
              <a:sym typeface="Open Sans"/>
            </a:endParaRPr>
          </a:p>
        </p:txBody>
      </p:sp>
      <p:sp>
        <p:nvSpPr>
          <p:cNvPr id="401" name="Google Shape;401;g3310169d34c_0_14"/>
          <p:cNvSpPr txBox="1">
            <a:spLocks noGrp="1"/>
          </p:cNvSpPr>
          <p:nvPr>
            <p:ph type="body" idx="1"/>
          </p:nvPr>
        </p:nvSpPr>
        <p:spPr>
          <a:xfrm>
            <a:off x="2888400" y="1361225"/>
            <a:ext cx="3708600" cy="24864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5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500" b="1">
                <a:solidFill>
                  <a:schemeClr val="dk1"/>
                </a:solidFill>
                <a:latin typeface="Open Sans"/>
                <a:ea typeface="Open Sans"/>
                <a:cs typeface="Open Sans"/>
                <a:sym typeface="Open Sans"/>
              </a:rPr>
              <a:t>Look at the Therapies</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Mechanism of Action</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Subjective Effects</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Indications</a:t>
            </a:r>
            <a:endParaRPr sz="1500">
              <a:solidFill>
                <a:schemeClr val="dk1"/>
              </a:solidFill>
              <a:latin typeface="Open Sans"/>
              <a:ea typeface="Open Sans"/>
              <a:cs typeface="Open Sans"/>
              <a:sym typeface="Open Sans"/>
            </a:endParaRPr>
          </a:p>
          <a:p>
            <a:pPr marL="1371600" lvl="0" indent="0" algn="l" rtl="0">
              <a:lnSpc>
                <a:spcPct val="100000"/>
              </a:lnSpc>
              <a:spcBef>
                <a:spcPts val="0"/>
              </a:spcBef>
              <a:spcAft>
                <a:spcPts val="0"/>
              </a:spcAft>
              <a:buNone/>
            </a:pPr>
            <a:endParaRPr sz="1500" i="1">
              <a:solidFill>
                <a:schemeClr val="dk1"/>
              </a:solidFill>
              <a:latin typeface="Open Sans"/>
              <a:ea typeface="Open Sans"/>
              <a:cs typeface="Open Sans"/>
              <a:sym typeface="Open Sans"/>
            </a:endParaRPr>
          </a:p>
          <a:p>
            <a:pPr marL="1371600" lvl="0" indent="0" algn="l" rtl="0">
              <a:lnSpc>
                <a:spcPct val="100000"/>
              </a:lnSpc>
              <a:spcBef>
                <a:spcPts val="0"/>
              </a:spcBef>
              <a:spcAft>
                <a:spcPts val="0"/>
              </a:spcAft>
              <a:buNone/>
            </a:pPr>
            <a:endParaRPr sz="1500" i="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500" b="1">
                <a:solidFill>
                  <a:schemeClr val="dk1"/>
                </a:solidFill>
                <a:latin typeface="Open Sans"/>
                <a:ea typeface="Open Sans"/>
                <a:cs typeface="Open Sans"/>
                <a:sym typeface="Open Sans"/>
              </a:rPr>
              <a:t>Patient Considerations</a:t>
            </a:r>
            <a:endParaRPr sz="1500" b="1">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Contraindications</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Medication Interactions </a:t>
            </a:r>
            <a:endParaRPr sz="1500">
              <a:solidFill>
                <a:schemeClr val="dk1"/>
              </a:solidFill>
              <a:latin typeface="Open Sans"/>
              <a:ea typeface="Open Sans"/>
              <a:cs typeface="Open Sans"/>
              <a:sym typeface="Open Sans"/>
            </a:endParaRPr>
          </a:p>
          <a:p>
            <a:pPr marL="914400" lvl="1" indent="-323850" algn="l" rtl="0">
              <a:lnSpc>
                <a:spcPct val="100000"/>
              </a:lnSpc>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Accessibility</a:t>
            </a:r>
            <a:endParaRPr>
              <a:latin typeface="Open Sans"/>
              <a:ea typeface="Open Sans"/>
              <a:cs typeface="Open Sans"/>
              <a:sym typeface="Open Sans"/>
            </a:endParaRPr>
          </a:p>
        </p:txBody>
      </p:sp>
      <p:pic>
        <p:nvPicPr>
          <p:cNvPr id="402" name="Google Shape;402;g3310169d34c_0_14"/>
          <p:cNvPicPr preferRelativeResize="0"/>
          <p:nvPr/>
        </p:nvPicPr>
        <p:blipFill>
          <a:blip r:embed="rId3">
            <a:alphaModFix/>
          </a:blip>
          <a:stretch>
            <a:fillRect/>
          </a:stretch>
        </p:blipFill>
        <p:spPr>
          <a:xfrm>
            <a:off x="-1328997" y="0"/>
            <a:ext cx="3572395" cy="5143501"/>
          </a:xfrm>
          <a:prstGeom prst="rect">
            <a:avLst/>
          </a:prstGeom>
          <a:noFill/>
          <a:ln>
            <a:noFill/>
          </a:ln>
        </p:spPr>
      </p:pic>
      <p:grpSp>
        <p:nvGrpSpPr>
          <p:cNvPr id="403" name="Google Shape;403;g3310169d34c_0_14"/>
          <p:cNvGrpSpPr/>
          <p:nvPr/>
        </p:nvGrpSpPr>
        <p:grpSpPr>
          <a:xfrm>
            <a:off x="1546081" y="4608803"/>
            <a:ext cx="7290208" cy="399900"/>
            <a:chOff x="392525" y="4397325"/>
            <a:chExt cx="8444582" cy="611375"/>
          </a:xfrm>
        </p:grpSpPr>
        <p:pic>
          <p:nvPicPr>
            <p:cNvPr id="404" name="Google Shape;404;g3310169d34c_0_14"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405" name="Google Shape;405;g3310169d34c_0_14"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406" name="Google Shape;406;g3310169d34c_0_14"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407" name="Google Shape;407;g3310169d34c_0_14"/>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g331e4d505bc_1_0"/>
          <p:cNvPicPr preferRelativeResize="0"/>
          <p:nvPr/>
        </p:nvPicPr>
        <p:blipFill rotWithShape="1">
          <a:blip r:embed="rId3">
            <a:alphaModFix/>
          </a:blip>
          <a:srcRect l="2810" r="-2810"/>
          <a:stretch/>
        </p:blipFill>
        <p:spPr>
          <a:xfrm>
            <a:off x="0" y="0"/>
            <a:ext cx="9615101" cy="5143500"/>
          </a:xfrm>
          <a:prstGeom prst="rect">
            <a:avLst/>
          </a:prstGeom>
          <a:noFill/>
          <a:ln>
            <a:noFill/>
          </a:ln>
        </p:spPr>
      </p:pic>
      <p:sp>
        <p:nvSpPr>
          <p:cNvPr id="204" name="Google Shape;204;g331e4d505bc_1_0"/>
          <p:cNvSpPr txBox="1"/>
          <p:nvPr/>
        </p:nvSpPr>
        <p:spPr>
          <a:xfrm>
            <a:off x="208375" y="1568950"/>
            <a:ext cx="3047400" cy="2676000"/>
          </a:xfrm>
          <a:prstGeom prst="rect">
            <a:avLst/>
          </a:prstGeom>
          <a:solidFill>
            <a:schemeClr val="lt1"/>
          </a:solidFill>
          <a:ln>
            <a:noFill/>
          </a:ln>
        </p:spPr>
        <p:txBody>
          <a:bodyPr spcFirstLastPara="1" wrap="square" lIns="91425" tIns="91425" rIns="91425" bIns="91425" anchor="t" anchorCtr="0">
            <a:spAutoFit/>
          </a:bodyPr>
          <a:lstStyle/>
          <a:p>
            <a:pPr marL="171450" lvl="0" indent="-152400" algn="l" rtl="0">
              <a:lnSpc>
                <a:spcPct val="90000"/>
              </a:lnSpc>
              <a:spcBef>
                <a:spcPts val="0"/>
              </a:spcBef>
              <a:spcAft>
                <a:spcPts val="0"/>
              </a:spcAft>
              <a:buClr>
                <a:schemeClr val="dk1"/>
              </a:buClr>
              <a:buSzPts val="1800"/>
              <a:buFont typeface="Century Gothic"/>
              <a:buChar char="●"/>
            </a:pPr>
            <a:r>
              <a:rPr lang="en" sz="1500">
                <a:solidFill>
                  <a:schemeClr val="dk1"/>
                </a:solidFill>
                <a:latin typeface="Century Gothic"/>
                <a:ea typeface="Century Gothic"/>
                <a:cs typeface="Century Gothic"/>
                <a:sym typeface="Century Gothic"/>
              </a:rPr>
              <a:t>Nesting psychedelics within Integrative Medicine </a:t>
            </a:r>
            <a:endParaRPr sz="1500">
              <a:solidFill>
                <a:schemeClr val="dk1"/>
              </a:solidFill>
              <a:latin typeface="Century Gothic"/>
              <a:ea typeface="Century Gothic"/>
              <a:cs typeface="Century Gothic"/>
              <a:sym typeface="Century Gothic"/>
            </a:endParaRPr>
          </a:p>
          <a:p>
            <a:pPr marL="171450" lvl="0" indent="-152400" algn="l" rtl="0">
              <a:lnSpc>
                <a:spcPct val="90000"/>
              </a:lnSpc>
              <a:spcBef>
                <a:spcPts val="750"/>
              </a:spcBef>
              <a:spcAft>
                <a:spcPts val="0"/>
              </a:spcAft>
              <a:buClr>
                <a:schemeClr val="dk1"/>
              </a:buClr>
              <a:buSzPts val="1800"/>
              <a:buFont typeface="Century Gothic"/>
              <a:buChar char="●"/>
            </a:pPr>
            <a:r>
              <a:rPr lang="en" sz="1500">
                <a:solidFill>
                  <a:schemeClr val="dk1"/>
                </a:solidFill>
                <a:latin typeface="Century Gothic"/>
                <a:ea typeface="Century Gothic"/>
                <a:cs typeface="Century Gothic"/>
                <a:sym typeface="Century Gothic"/>
              </a:rPr>
              <a:t>Historical and cultural context of psychedelic substances </a:t>
            </a:r>
            <a:endParaRPr sz="1500">
              <a:solidFill>
                <a:schemeClr val="dk1"/>
              </a:solidFill>
              <a:latin typeface="Century Gothic"/>
              <a:ea typeface="Century Gothic"/>
              <a:cs typeface="Century Gothic"/>
              <a:sym typeface="Century Gothic"/>
            </a:endParaRPr>
          </a:p>
          <a:p>
            <a:pPr marL="171450" lvl="0" indent="-152400" algn="l" rtl="0">
              <a:lnSpc>
                <a:spcPct val="90000"/>
              </a:lnSpc>
              <a:spcBef>
                <a:spcPts val="750"/>
              </a:spcBef>
              <a:spcAft>
                <a:spcPts val="0"/>
              </a:spcAft>
              <a:buClr>
                <a:schemeClr val="dk1"/>
              </a:buClr>
              <a:buSzPts val="1800"/>
              <a:buFont typeface="Century Gothic"/>
              <a:buChar char="●"/>
            </a:pPr>
            <a:r>
              <a:rPr lang="en" sz="1500">
                <a:solidFill>
                  <a:schemeClr val="dk1"/>
                </a:solidFill>
                <a:latin typeface="Century Gothic"/>
                <a:ea typeface="Century Gothic"/>
                <a:cs typeface="Century Gothic"/>
                <a:sym typeface="Century Gothic"/>
              </a:rPr>
              <a:t>Broad overview of psychedelics from conventional medicine viewpoint</a:t>
            </a:r>
            <a:endParaRPr sz="1500">
              <a:solidFill>
                <a:schemeClr val="dk1"/>
              </a:solidFill>
              <a:latin typeface="Century Gothic"/>
              <a:ea typeface="Century Gothic"/>
              <a:cs typeface="Century Gothic"/>
              <a:sym typeface="Century Gothic"/>
            </a:endParaRPr>
          </a:p>
          <a:p>
            <a:pPr marL="171450" lvl="0" indent="-133350" algn="l" rtl="0">
              <a:lnSpc>
                <a:spcPct val="90000"/>
              </a:lnSpc>
              <a:spcBef>
                <a:spcPts val="75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Ethics, Safety </a:t>
            </a:r>
            <a:endParaRPr sz="1500">
              <a:solidFill>
                <a:schemeClr val="dk1"/>
              </a:solidFill>
              <a:latin typeface="Century Gothic"/>
              <a:ea typeface="Century Gothic"/>
              <a:cs typeface="Century Gothic"/>
              <a:sym typeface="Century Gothic"/>
            </a:endParaRPr>
          </a:p>
        </p:txBody>
      </p:sp>
      <p:sp>
        <p:nvSpPr>
          <p:cNvPr id="205" name="Google Shape;205;g331e4d505bc_1_0"/>
          <p:cNvSpPr/>
          <p:nvPr/>
        </p:nvSpPr>
        <p:spPr>
          <a:xfrm>
            <a:off x="1389150" y="673525"/>
            <a:ext cx="1967100" cy="46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g331e4d505bc_1_0"/>
          <p:cNvSpPr txBox="1"/>
          <p:nvPr/>
        </p:nvSpPr>
        <p:spPr>
          <a:xfrm>
            <a:off x="275550" y="367400"/>
            <a:ext cx="4194300" cy="465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latin typeface="Century Gothic"/>
                <a:ea typeface="Century Gothic"/>
                <a:cs typeface="Century Gothic"/>
                <a:sym typeface="Century Gothic"/>
              </a:rPr>
              <a:t>IRCIMH Presentation in Cleveland, 2024</a:t>
            </a:r>
            <a:endParaRPr sz="2400" b="1">
              <a:solidFill>
                <a:schemeClr val="dk2"/>
              </a:solidFill>
              <a:latin typeface="Century Gothic"/>
              <a:ea typeface="Century Gothic"/>
              <a:cs typeface="Century Gothic"/>
              <a:sym typeface="Century Gothic"/>
            </a:endParaRPr>
          </a:p>
        </p:txBody>
      </p:sp>
      <p:grpSp>
        <p:nvGrpSpPr>
          <p:cNvPr id="207" name="Google Shape;207;g331e4d505bc_1_0"/>
          <p:cNvGrpSpPr/>
          <p:nvPr/>
        </p:nvGrpSpPr>
        <p:grpSpPr>
          <a:xfrm>
            <a:off x="392525" y="4397325"/>
            <a:ext cx="8444582" cy="611375"/>
            <a:chOff x="392525" y="4397325"/>
            <a:chExt cx="8444582" cy="611375"/>
          </a:xfrm>
        </p:grpSpPr>
        <p:pic>
          <p:nvPicPr>
            <p:cNvPr id="208" name="Google Shape;208;g331e4d505bc_1_0"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209" name="Google Shape;209;g331e4d505bc_1_0"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210" name="Google Shape;210;g331e4d505bc_1_0"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211" name="Google Shape;211;g331e4d505bc_1_0"/>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Google Shape;412;g32faa164e6f_0_26"/>
          <p:cNvSpPr txBox="1">
            <a:spLocks noGrp="1"/>
          </p:cNvSpPr>
          <p:nvPr>
            <p:ph type="title"/>
          </p:nvPr>
        </p:nvSpPr>
        <p:spPr>
          <a:xfrm>
            <a:off x="26098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Ketamine</a:t>
            </a:r>
            <a:endParaRPr>
              <a:latin typeface="Open Sans"/>
              <a:ea typeface="Open Sans"/>
              <a:cs typeface="Open Sans"/>
              <a:sym typeface="Open Sans"/>
            </a:endParaRPr>
          </a:p>
        </p:txBody>
      </p:sp>
      <p:sp>
        <p:nvSpPr>
          <p:cNvPr id="413" name="Google Shape;413;g32faa164e6f_0_26"/>
          <p:cNvSpPr txBox="1">
            <a:spLocks noGrp="1"/>
          </p:cNvSpPr>
          <p:nvPr>
            <p:ph type="body" idx="1"/>
          </p:nvPr>
        </p:nvSpPr>
        <p:spPr>
          <a:xfrm>
            <a:off x="2609850" y="1138900"/>
            <a:ext cx="6534300" cy="3910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latin typeface="Open Sans"/>
                <a:ea typeface="Open Sans"/>
                <a:cs typeface="Open Sans"/>
                <a:sym typeface="Open Sans"/>
              </a:rPr>
              <a:t>Mechanism of Action:</a:t>
            </a:r>
            <a:endParaRPr sz="16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NMDA receptor antagonist ⇨↑ BDNF and mTOR activity ⇨ </a:t>
            </a:r>
            <a:r>
              <a:rPr lang="en" sz="1200" b="1">
                <a:solidFill>
                  <a:schemeClr val="dk1"/>
                </a:solidFill>
                <a:latin typeface="Open Sans"/>
                <a:ea typeface="Open Sans"/>
                <a:cs typeface="Open Sans"/>
                <a:sym typeface="Open Sans"/>
              </a:rPr>
              <a:t>synaptic plasticity</a:t>
            </a:r>
            <a:endParaRPr sz="12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Disrupts the Default Mode Network (DMN) ⇨ </a:t>
            </a:r>
            <a:r>
              <a:rPr lang="en" sz="1200" b="1">
                <a:solidFill>
                  <a:schemeClr val="dk1"/>
                </a:solidFill>
                <a:latin typeface="Open Sans"/>
                <a:ea typeface="Open Sans"/>
                <a:cs typeface="Open Sans"/>
                <a:sym typeface="Open Sans"/>
              </a:rPr>
              <a:t>cognitive flexibility</a:t>
            </a:r>
            <a:endParaRPr sz="12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Subjective Effects:</a:t>
            </a:r>
            <a:endParaRPr sz="14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Dissociative - out of body experience, detached bird’s eye view of one’s life &amp; situation</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2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Therapeutic Result: </a:t>
            </a:r>
            <a:endParaRPr sz="16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r>
              <a:rPr lang="en" sz="1200">
                <a:solidFill>
                  <a:schemeClr val="dk1"/>
                </a:solidFill>
                <a:latin typeface="Open Sans"/>
                <a:ea typeface="Open Sans"/>
                <a:cs typeface="Open Sans"/>
                <a:sym typeface="Open Sans"/>
              </a:rPr>
              <a:t>Promotes neuroplasticity and ability to alter negative thought patterns</a:t>
            </a:r>
            <a:endParaRPr sz="12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45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900">
              <a:solidFill>
                <a:schemeClr val="dk1"/>
              </a:solidFill>
              <a:latin typeface="Open Sans"/>
              <a:ea typeface="Open Sans"/>
              <a:cs typeface="Open Sans"/>
              <a:sym typeface="Open Sans"/>
            </a:endParaRPr>
          </a:p>
          <a:p>
            <a:pPr marL="457200" lvl="0" indent="-279400" algn="l" rtl="0">
              <a:lnSpc>
                <a:spcPct val="115000"/>
              </a:lnSpc>
              <a:spcBef>
                <a:spcPts val="1200"/>
              </a:spcBef>
              <a:spcAft>
                <a:spcPts val="0"/>
              </a:spcAft>
              <a:buSzPts val="800"/>
              <a:buChar char="●"/>
            </a:pPr>
            <a:r>
              <a:rPr lang="en" sz="800">
                <a:solidFill>
                  <a:schemeClr val="dk1"/>
                </a:solidFill>
              </a:rPr>
              <a:t>Krystal, J.H., et al. (2023). </a:t>
            </a:r>
            <a:r>
              <a:rPr lang="en" sz="800" i="1">
                <a:solidFill>
                  <a:schemeClr val="dk1"/>
                </a:solidFill>
              </a:rPr>
              <a:t>Ketamine and rapid antidepressant action: new treatments and novel synaptic signaling mechanisms</a:t>
            </a:r>
            <a:endParaRPr sz="800" i="1">
              <a:solidFill>
                <a:schemeClr val="dk1"/>
              </a:solidFill>
            </a:endParaRPr>
          </a:p>
          <a:p>
            <a:pPr marL="457200" lvl="0" indent="-279400" algn="l" rtl="0">
              <a:lnSpc>
                <a:spcPct val="115000"/>
              </a:lnSpc>
              <a:spcBef>
                <a:spcPts val="0"/>
              </a:spcBef>
              <a:spcAft>
                <a:spcPts val="0"/>
              </a:spcAft>
              <a:buSzPts val="800"/>
              <a:buChar char="●"/>
            </a:pPr>
            <a:r>
              <a:rPr lang="en" sz="800">
                <a:solidFill>
                  <a:schemeClr val="dk1"/>
                </a:solidFill>
              </a:rPr>
              <a:t>Kang, M.J., et al. (2022). </a:t>
            </a:r>
            <a:r>
              <a:rPr lang="en" sz="800" i="1">
                <a:solidFill>
                  <a:schemeClr val="dk1"/>
                </a:solidFill>
              </a:rPr>
              <a:t>The mechanisms behind rapid antidepressant effects of ketamine</a:t>
            </a:r>
            <a:endParaRPr sz="1000" i="1">
              <a:solidFill>
                <a:schemeClr val="dk1"/>
              </a:solidFill>
            </a:endParaRPr>
          </a:p>
        </p:txBody>
      </p:sp>
      <p:pic>
        <p:nvPicPr>
          <p:cNvPr id="414" name="Google Shape;414;g32faa164e6f_0_26"/>
          <p:cNvPicPr preferRelativeResize="0"/>
          <p:nvPr/>
        </p:nvPicPr>
        <p:blipFill rotWithShape="1">
          <a:blip r:embed="rId3">
            <a:alphaModFix/>
          </a:blip>
          <a:srcRect l="31372" r="6170"/>
          <a:stretch/>
        </p:blipFill>
        <p:spPr>
          <a:xfrm>
            <a:off x="0" y="47225"/>
            <a:ext cx="22141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g3310169d34c_0_27"/>
          <p:cNvSpPr txBox="1">
            <a:spLocks noGrp="1"/>
          </p:cNvSpPr>
          <p:nvPr>
            <p:ph type="title"/>
          </p:nvPr>
        </p:nvSpPr>
        <p:spPr>
          <a:xfrm>
            <a:off x="26098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Ketamine</a:t>
            </a:r>
            <a:endParaRPr>
              <a:latin typeface="Open Sans"/>
              <a:ea typeface="Open Sans"/>
              <a:cs typeface="Open Sans"/>
              <a:sym typeface="Open Sans"/>
            </a:endParaRPr>
          </a:p>
        </p:txBody>
      </p:sp>
      <p:pic>
        <p:nvPicPr>
          <p:cNvPr id="420" name="Google Shape;420;g3310169d34c_0_27"/>
          <p:cNvPicPr preferRelativeResize="0"/>
          <p:nvPr/>
        </p:nvPicPr>
        <p:blipFill rotWithShape="1">
          <a:blip r:embed="rId3">
            <a:alphaModFix/>
          </a:blip>
          <a:srcRect l="31372" r="6170"/>
          <a:stretch/>
        </p:blipFill>
        <p:spPr>
          <a:xfrm>
            <a:off x="0" y="47225"/>
            <a:ext cx="2214100" cy="5143500"/>
          </a:xfrm>
          <a:prstGeom prst="rect">
            <a:avLst/>
          </a:prstGeom>
          <a:noFill/>
          <a:ln>
            <a:noFill/>
          </a:ln>
        </p:spPr>
      </p:pic>
      <p:sp>
        <p:nvSpPr>
          <p:cNvPr id="421" name="Google Shape;421;g3310169d34c_0_27"/>
          <p:cNvSpPr txBox="1">
            <a:spLocks noGrp="1"/>
          </p:cNvSpPr>
          <p:nvPr>
            <p:ph type="body" idx="1"/>
          </p:nvPr>
        </p:nvSpPr>
        <p:spPr>
          <a:xfrm>
            <a:off x="2609850" y="1138900"/>
            <a:ext cx="6127200" cy="3910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Administration</a:t>
            </a:r>
            <a:endParaRPr sz="16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None/>
            </a:pPr>
            <a:r>
              <a:rPr lang="en" sz="1300">
                <a:solidFill>
                  <a:schemeClr val="dk1"/>
                </a:solidFill>
                <a:latin typeface="Open Sans"/>
                <a:ea typeface="Open Sans"/>
                <a:cs typeface="Open Sans"/>
                <a:sym typeface="Open Sans"/>
              </a:rPr>
              <a:t>Most Common:</a:t>
            </a:r>
            <a:endParaRPr sz="1300">
              <a:solidFill>
                <a:schemeClr val="dk1"/>
              </a:solidFill>
              <a:latin typeface="Open Sans"/>
              <a:ea typeface="Open Sans"/>
              <a:cs typeface="Open Sans"/>
              <a:sym typeface="Open Sans"/>
            </a:endParaRPr>
          </a:p>
          <a:p>
            <a:pPr marL="914400" lvl="0"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IV Infusion - Series of 6 treatments → Maintenance dosing 1x/month.</a:t>
            </a:r>
            <a:endParaRPr sz="1300">
              <a:solidFill>
                <a:schemeClr val="dk1"/>
              </a:solidFill>
              <a:latin typeface="Open Sans"/>
              <a:ea typeface="Open Sans"/>
              <a:cs typeface="Open Sans"/>
              <a:sym typeface="Open Sans"/>
            </a:endParaRPr>
          </a:p>
          <a:p>
            <a:pPr marL="914400" lvl="0"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Esketamine (nasal spray) – 2x/week x 1 month, 1x/week x 1 month, 1x every 1-2 weeks ongoing for maintenance</a:t>
            </a:r>
            <a:endParaRPr sz="1300">
              <a:solidFill>
                <a:schemeClr val="dk1"/>
              </a:solidFill>
              <a:latin typeface="Open Sans"/>
              <a:ea typeface="Open Sans"/>
              <a:cs typeface="Open Sans"/>
              <a:sym typeface="Open Sans"/>
            </a:endParaRPr>
          </a:p>
          <a:p>
            <a:pPr marL="9144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KAP (Ketamine-Assisted Therapy)</a:t>
            </a:r>
            <a:endParaRPr sz="13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3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6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Indications:</a:t>
            </a:r>
            <a:endParaRPr sz="1600" b="1">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b="1">
                <a:solidFill>
                  <a:schemeClr val="dk1"/>
                </a:solidFill>
                <a:latin typeface="Open Sans"/>
                <a:ea typeface="Open Sans"/>
                <a:cs typeface="Open Sans"/>
                <a:sym typeface="Open Sans"/>
              </a:rPr>
              <a:t>Treatment-Resistant Depression</a:t>
            </a:r>
            <a:endParaRPr sz="1300" b="1">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b="1">
                <a:solidFill>
                  <a:schemeClr val="dk1"/>
                </a:solidFill>
                <a:latin typeface="Open Sans"/>
                <a:ea typeface="Open Sans"/>
                <a:cs typeface="Open Sans"/>
                <a:sym typeface="Open Sans"/>
              </a:rPr>
              <a:t>Acute Suicidality</a:t>
            </a:r>
            <a:endParaRPr sz="1300" b="1">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Generalized Anxiety Disorder</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PTSD</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OCD</a:t>
            </a:r>
            <a:endParaRPr sz="1300">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Eating Disorders</a:t>
            </a:r>
            <a:endParaRPr sz="1300">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g32faa164e6f_0_38"/>
          <p:cNvSpPr txBox="1">
            <a:spLocks noGrp="1"/>
          </p:cNvSpPr>
          <p:nvPr>
            <p:ph type="title"/>
          </p:nvPr>
        </p:nvSpPr>
        <p:spPr>
          <a:xfrm>
            <a:off x="23812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MDMA- Assisted Therapy</a:t>
            </a:r>
            <a:endParaRPr>
              <a:latin typeface="Open Sans"/>
              <a:ea typeface="Open Sans"/>
              <a:cs typeface="Open Sans"/>
              <a:sym typeface="Open Sans"/>
            </a:endParaRPr>
          </a:p>
        </p:txBody>
      </p:sp>
      <p:sp>
        <p:nvSpPr>
          <p:cNvPr id="427" name="Google Shape;427;g32faa164e6f_0_38"/>
          <p:cNvSpPr txBox="1">
            <a:spLocks noGrp="1"/>
          </p:cNvSpPr>
          <p:nvPr>
            <p:ph type="body" idx="1"/>
          </p:nvPr>
        </p:nvSpPr>
        <p:spPr>
          <a:xfrm>
            <a:off x="2400300" y="1206450"/>
            <a:ext cx="6433500" cy="36450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latin typeface="Open Sans"/>
                <a:ea typeface="Open Sans"/>
                <a:cs typeface="Open Sans"/>
                <a:sym typeface="Open Sans"/>
              </a:rPr>
              <a:t>Mechanism of Action:</a:t>
            </a:r>
            <a:endParaRPr sz="16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 release of neurotransmitters ⇨ </a:t>
            </a:r>
            <a:r>
              <a:rPr lang="en" sz="1200" b="1">
                <a:solidFill>
                  <a:schemeClr val="dk1"/>
                </a:solidFill>
                <a:latin typeface="Open Sans"/>
                <a:ea typeface="Open Sans"/>
                <a:cs typeface="Open Sans"/>
                <a:sym typeface="Open Sans"/>
              </a:rPr>
              <a:t>serotonin, dopamine, NE</a:t>
            </a:r>
            <a:endParaRPr sz="12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Neurohormonal Effect ⇨ increases </a:t>
            </a:r>
            <a:r>
              <a:rPr lang="en" sz="1200" b="1">
                <a:solidFill>
                  <a:schemeClr val="dk1"/>
                </a:solidFill>
                <a:latin typeface="Open Sans"/>
                <a:ea typeface="Open Sans"/>
                <a:cs typeface="Open Sans"/>
                <a:sym typeface="Open Sans"/>
              </a:rPr>
              <a:t>oxytocin</a:t>
            </a:r>
            <a:endParaRPr sz="12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  BDNF  ⇨ </a:t>
            </a:r>
            <a:r>
              <a:rPr lang="en" sz="1200" b="1">
                <a:solidFill>
                  <a:schemeClr val="dk1"/>
                </a:solidFill>
                <a:latin typeface="Open Sans"/>
                <a:ea typeface="Open Sans"/>
                <a:cs typeface="Open Sans"/>
                <a:sym typeface="Open Sans"/>
              </a:rPr>
              <a:t>neuroplasticity</a:t>
            </a:r>
            <a:endParaRPr sz="1200" b="1">
              <a:solidFill>
                <a:schemeClr val="dk1"/>
              </a:solidFill>
              <a:latin typeface="Open Sans"/>
              <a:ea typeface="Open Sans"/>
              <a:cs typeface="Open Sans"/>
              <a:sym typeface="Open Sans"/>
            </a:endParaRPr>
          </a:p>
          <a:p>
            <a:pPr marL="457200" lvl="0" indent="0" algn="l" rtl="0">
              <a:lnSpc>
                <a:spcPct val="100000"/>
              </a:lnSpc>
              <a:spcBef>
                <a:spcPts val="0"/>
              </a:spcBef>
              <a:spcAft>
                <a:spcPts val="0"/>
              </a:spcAft>
              <a:buClr>
                <a:schemeClr val="dk1"/>
              </a:buClr>
              <a:buSzPts val="1100"/>
              <a:buFont typeface="Arial"/>
              <a:buNone/>
            </a:pP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Subjective Effects:</a:t>
            </a:r>
            <a:endParaRPr sz="16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Empathogen ⇨ engenders feelings of love &amp; warmth</a:t>
            </a:r>
            <a:endParaRPr sz="1200">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Lowered anxiety/fear response, enhances emotional openness and trust </a:t>
            </a:r>
            <a:endParaRPr sz="1200">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Rarely causes hallucinations or alterations in perception of self</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r>
              <a:rPr lang="en" sz="1600" b="1">
                <a:solidFill>
                  <a:schemeClr val="dk1"/>
                </a:solidFill>
                <a:latin typeface="Open Sans"/>
                <a:ea typeface="Open Sans"/>
                <a:cs typeface="Open Sans"/>
                <a:sym typeface="Open Sans"/>
              </a:rPr>
              <a:t>Therapeutic Result: </a:t>
            </a:r>
            <a:endParaRPr sz="1600" b="1">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Clr>
                <a:schemeClr val="dk1"/>
              </a:buClr>
              <a:buSzPts val="1200"/>
              <a:buFont typeface="Open Sans"/>
              <a:buChar char="●"/>
            </a:pPr>
            <a:r>
              <a:rPr lang="en" sz="1200" b="1">
                <a:solidFill>
                  <a:schemeClr val="dk1"/>
                </a:solidFill>
                <a:latin typeface="Open Sans"/>
                <a:ea typeface="Open Sans"/>
                <a:cs typeface="Open Sans"/>
                <a:sym typeface="Open Sans"/>
              </a:rPr>
              <a:t>Therapy adjunct </a:t>
            </a:r>
            <a:r>
              <a:rPr lang="en" sz="1200">
                <a:solidFill>
                  <a:schemeClr val="dk1"/>
                </a:solidFill>
                <a:latin typeface="Open Sans"/>
                <a:ea typeface="Open Sans"/>
                <a:cs typeface="Open Sans"/>
                <a:sym typeface="Open Sans"/>
              </a:rPr>
              <a:t>⇨ Patients can </a:t>
            </a:r>
            <a:r>
              <a:rPr lang="en" sz="1200" b="1">
                <a:solidFill>
                  <a:schemeClr val="dk1"/>
                </a:solidFill>
                <a:latin typeface="Open Sans"/>
                <a:ea typeface="Open Sans"/>
                <a:cs typeface="Open Sans"/>
                <a:sym typeface="Open Sans"/>
              </a:rPr>
              <a:t>revisit trauma</a:t>
            </a:r>
            <a:r>
              <a:rPr lang="en" sz="1200">
                <a:solidFill>
                  <a:schemeClr val="dk1"/>
                </a:solidFill>
                <a:latin typeface="Open Sans"/>
                <a:ea typeface="Open Sans"/>
                <a:cs typeface="Open Sans"/>
                <a:sym typeface="Open Sans"/>
              </a:rPr>
              <a:t> whilst fear or other emotional defense mechanisms are suspended</a:t>
            </a:r>
            <a:endParaRPr sz="1200">
              <a:solidFill>
                <a:schemeClr val="dk1"/>
              </a:solidFill>
              <a:latin typeface="Open Sans"/>
              <a:ea typeface="Open Sans"/>
              <a:cs typeface="Open Sans"/>
              <a:sym typeface="Open Sans"/>
            </a:endParaRPr>
          </a:p>
          <a:p>
            <a:pPr marL="457200" lvl="0" indent="-304800" algn="l" rtl="0">
              <a:lnSpc>
                <a:spcPct val="100000"/>
              </a:lnSpc>
              <a:spcBef>
                <a:spcPts val="0"/>
              </a:spcBef>
              <a:spcAft>
                <a:spcPts val="0"/>
              </a:spcAft>
              <a:buClr>
                <a:schemeClr val="dk1"/>
              </a:buClr>
              <a:buSzPts val="1200"/>
              <a:buFont typeface="Open Sans"/>
              <a:buChar char="●"/>
            </a:pPr>
            <a:r>
              <a:rPr lang="en" sz="1200" b="1">
                <a:solidFill>
                  <a:schemeClr val="dk1"/>
                </a:solidFill>
                <a:latin typeface="Open Sans"/>
                <a:ea typeface="Open Sans"/>
                <a:cs typeface="Open Sans"/>
                <a:sym typeface="Open Sans"/>
              </a:rPr>
              <a:t>Memory reconsolidation ⇨  </a:t>
            </a:r>
            <a:r>
              <a:rPr lang="en" sz="1200">
                <a:solidFill>
                  <a:schemeClr val="dk1"/>
                </a:solidFill>
                <a:latin typeface="Open Sans"/>
                <a:ea typeface="Open Sans"/>
                <a:cs typeface="Open Sans"/>
                <a:sym typeface="Open Sans"/>
              </a:rPr>
              <a:t>rewrites maladaptive memory associations and enhance fear extinction</a:t>
            </a:r>
            <a:endParaRPr sz="1200">
              <a:solidFill>
                <a:schemeClr val="dk1"/>
              </a:solidFill>
              <a:latin typeface="Open Sans"/>
              <a:ea typeface="Open Sans"/>
              <a:cs typeface="Open Sans"/>
              <a:sym typeface="Open Sans"/>
            </a:endParaRPr>
          </a:p>
          <a:p>
            <a:pPr marL="0" lvl="0" indent="457200" algn="l" rtl="0">
              <a:lnSpc>
                <a:spcPct val="100000"/>
              </a:lnSpc>
              <a:spcBef>
                <a:spcPts val="0"/>
              </a:spcBef>
              <a:spcAft>
                <a:spcPts val="0"/>
              </a:spcAft>
              <a:buNone/>
            </a:pPr>
            <a:endParaRPr sz="8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r>
              <a:rPr lang="en" sz="800">
                <a:solidFill>
                  <a:schemeClr val="dk1"/>
                </a:solidFill>
              </a:rPr>
              <a:t>Sottile R.J., et al. (2022). </a:t>
            </a:r>
            <a:r>
              <a:rPr lang="en" sz="800" i="1">
                <a:solidFill>
                  <a:schemeClr val="dk1"/>
                </a:solidFill>
              </a:rPr>
              <a:t>A proposed mechanism for the MDMA-mediated extinction of traumatic memories in PTSD patients treated with MDMA-assisted therapy</a:t>
            </a:r>
            <a:endParaRPr sz="800" i="1">
              <a:solidFill>
                <a:schemeClr val="dk1"/>
              </a:solidFill>
            </a:endParaRPr>
          </a:p>
        </p:txBody>
      </p:sp>
      <p:pic>
        <p:nvPicPr>
          <p:cNvPr id="428" name="Google Shape;428;g32faa164e6f_0_38"/>
          <p:cNvPicPr preferRelativeResize="0"/>
          <p:nvPr/>
        </p:nvPicPr>
        <p:blipFill>
          <a:blip r:embed="rId3">
            <a:alphaModFix/>
          </a:blip>
          <a:stretch>
            <a:fillRect/>
          </a:stretch>
        </p:blipFill>
        <p:spPr>
          <a:xfrm>
            <a:off x="-10" y="0"/>
            <a:ext cx="2061921"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sp>
        <p:nvSpPr>
          <p:cNvPr id="433" name="Google Shape;433;g3310169d34c_0_35"/>
          <p:cNvSpPr txBox="1">
            <a:spLocks noGrp="1"/>
          </p:cNvSpPr>
          <p:nvPr>
            <p:ph type="title"/>
          </p:nvPr>
        </p:nvSpPr>
        <p:spPr>
          <a:xfrm>
            <a:off x="23812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MDMA- Assisted Therapy</a:t>
            </a:r>
            <a:endParaRPr>
              <a:latin typeface="Open Sans"/>
              <a:ea typeface="Open Sans"/>
              <a:cs typeface="Open Sans"/>
              <a:sym typeface="Open Sans"/>
            </a:endParaRPr>
          </a:p>
        </p:txBody>
      </p:sp>
      <p:pic>
        <p:nvPicPr>
          <p:cNvPr id="434" name="Google Shape;434;g3310169d34c_0_35"/>
          <p:cNvPicPr preferRelativeResize="0"/>
          <p:nvPr/>
        </p:nvPicPr>
        <p:blipFill>
          <a:blip r:embed="rId3">
            <a:alphaModFix/>
          </a:blip>
          <a:stretch>
            <a:fillRect/>
          </a:stretch>
        </p:blipFill>
        <p:spPr>
          <a:xfrm>
            <a:off x="-10" y="0"/>
            <a:ext cx="2061921" cy="5143501"/>
          </a:xfrm>
          <a:prstGeom prst="rect">
            <a:avLst/>
          </a:prstGeom>
          <a:noFill/>
          <a:ln>
            <a:noFill/>
          </a:ln>
        </p:spPr>
      </p:pic>
      <p:sp>
        <p:nvSpPr>
          <p:cNvPr id="435" name="Google Shape;435;g3310169d34c_0_35"/>
          <p:cNvSpPr txBox="1">
            <a:spLocks noGrp="1"/>
          </p:cNvSpPr>
          <p:nvPr>
            <p:ph type="body" idx="1"/>
          </p:nvPr>
        </p:nvSpPr>
        <p:spPr>
          <a:xfrm>
            <a:off x="2381250" y="1138900"/>
            <a:ext cx="6611400" cy="3910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Administration</a:t>
            </a:r>
            <a:endParaRPr sz="1600" b="1">
              <a:solidFill>
                <a:schemeClr val="dk1"/>
              </a:solidFill>
              <a:latin typeface="Open Sans"/>
              <a:ea typeface="Open Sans"/>
              <a:cs typeface="Open Sans"/>
              <a:sym typeface="Open Sans"/>
            </a:endParaRPr>
          </a:p>
          <a:p>
            <a:pPr marL="914400" lvl="0"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One prolonged treatment period (4</a:t>
            </a:r>
            <a:r>
              <a:rPr lang="en" sz="1300" baseline="30000">
                <a:solidFill>
                  <a:schemeClr val="dk1"/>
                </a:solidFill>
                <a:latin typeface="Open Sans"/>
                <a:ea typeface="Open Sans"/>
                <a:cs typeface="Open Sans"/>
                <a:sym typeface="Open Sans"/>
              </a:rPr>
              <a:t>+</a:t>
            </a:r>
            <a:r>
              <a:rPr lang="en" sz="1300">
                <a:solidFill>
                  <a:schemeClr val="dk1"/>
                </a:solidFill>
                <a:latin typeface="Open Sans"/>
                <a:ea typeface="Open Sans"/>
                <a:cs typeface="Open Sans"/>
                <a:sym typeface="Open Sans"/>
              </a:rPr>
              <a:t> months timeline)</a:t>
            </a:r>
            <a:endParaRPr sz="1300">
              <a:solidFill>
                <a:schemeClr val="dk1"/>
              </a:solidFill>
              <a:latin typeface="Open Sans"/>
              <a:ea typeface="Open Sans"/>
              <a:cs typeface="Open Sans"/>
              <a:sym typeface="Open Sans"/>
            </a:endParaRPr>
          </a:p>
          <a:p>
            <a:pPr marL="914400" lvl="0" indent="-311150" algn="l" rtl="0">
              <a:lnSpc>
                <a:spcPct val="100000"/>
              </a:lnSpc>
              <a:spcBef>
                <a:spcPts val="0"/>
              </a:spcBef>
              <a:spcAft>
                <a:spcPts val="0"/>
              </a:spcAft>
              <a:buSzPts val="1300"/>
              <a:buFont typeface="Open Sans"/>
              <a:buChar char="●"/>
            </a:pPr>
            <a:r>
              <a:rPr lang="en" sz="1300">
                <a:solidFill>
                  <a:schemeClr val="dk1"/>
                </a:solidFill>
                <a:latin typeface="Open Sans"/>
                <a:ea typeface="Open Sans"/>
                <a:cs typeface="Open Sans"/>
                <a:sym typeface="Open Sans"/>
              </a:rPr>
              <a:t>Intensive therapy framework</a:t>
            </a:r>
            <a:endParaRPr sz="13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300">
              <a:solidFill>
                <a:schemeClr val="dk1"/>
              </a:solidFill>
              <a:latin typeface="Open Sans"/>
              <a:ea typeface="Open Sans"/>
              <a:cs typeface="Open Sans"/>
              <a:sym typeface="Open Sans"/>
            </a:endParaRPr>
          </a:p>
          <a:p>
            <a:pPr marL="18288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2-3 preparation sessions weekly for 2-3 weeks</a:t>
            </a:r>
            <a:endParaRPr sz="1200">
              <a:solidFill>
                <a:schemeClr val="dk1"/>
              </a:solidFill>
              <a:latin typeface="Open Sans"/>
              <a:ea typeface="Open Sans"/>
              <a:cs typeface="Open Sans"/>
              <a:sym typeface="Open Sans"/>
            </a:endParaRPr>
          </a:p>
          <a:p>
            <a:pPr marL="18288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Three 8-hour MDMA sessions spaced approx. a month apart</a:t>
            </a:r>
            <a:endParaRPr sz="1200">
              <a:solidFill>
                <a:schemeClr val="dk1"/>
              </a:solidFill>
              <a:latin typeface="Open Sans"/>
              <a:ea typeface="Open Sans"/>
              <a:cs typeface="Open Sans"/>
              <a:sym typeface="Open Sans"/>
            </a:endParaRPr>
          </a:p>
          <a:p>
            <a:pPr marL="1828800" lvl="0" indent="457200" algn="l" rtl="0">
              <a:lnSpc>
                <a:spcPct val="100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 Therapy session the day after each MDMA session</a:t>
            </a:r>
            <a:endParaRPr sz="1200">
              <a:solidFill>
                <a:schemeClr val="dk1"/>
              </a:solidFill>
              <a:latin typeface="Open Sans"/>
              <a:ea typeface="Open Sans"/>
              <a:cs typeface="Open Sans"/>
              <a:sym typeface="Open Sans"/>
            </a:endParaRPr>
          </a:p>
          <a:p>
            <a:pPr marL="1828800" lvl="0" indent="-304800" algn="l" rtl="0">
              <a:lnSpc>
                <a:spcPct val="100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Integration sessions 2-3 times in the month after last session</a:t>
            </a:r>
            <a:endParaRPr sz="1200">
              <a:solidFill>
                <a:schemeClr val="dk1"/>
              </a:solidFill>
              <a:latin typeface="Open Sans"/>
              <a:ea typeface="Open Sans"/>
              <a:cs typeface="Open Sans"/>
              <a:sym typeface="Open Sans"/>
            </a:endParaRPr>
          </a:p>
          <a:p>
            <a:pPr marL="1371600" lvl="0" indent="0" algn="l" rtl="0">
              <a:lnSpc>
                <a:spcPct val="100000"/>
              </a:lnSpc>
              <a:spcBef>
                <a:spcPts val="0"/>
              </a:spcBef>
              <a:spcAft>
                <a:spcPts val="0"/>
              </a:spcAft>
              <a:buNone/>
            </a:pPr>
            <a:endParaRPr sz="1300">
              <a:solidFill>
                <a:schemeClr val="dk1"/>
              </a:solidFill>
              <a:latin typeface="Open Sans"/>
              <a:ea typeface="Open Sans"/>
              <a:cs typeface="Open Sans"/>
              <a:sym typeface="Open Sans"/>
            </a:endParaRPr>
          </a:p>
          <a:p>
            <a:pPr marL="1371600" lvl="0" indent="0" algn="l" rtl="0">
              <a:lnSpc>
                <a:spcPct val="100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60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600" b="1">
                <a:solidFill>
                  <a:schemeClr val="dk1"/>
                </a:solidFill>
                <a:latin typeface="Open Sans"/>
                <a:ea typeface="Open Sans"/>
                <a:cs typeface="Open Sans"/>
                <a:sym typeface="Open Sans"/>
              </a:rPr>
              <a:t>Indications:</a:t>
            </a:r>
            <a:endParaRPr sz="1600" b="1">
              <a:solidFill>
                <a:schemeClr val="dk1"/>
              </a:solidFill>
              <a:latin typeface="Open Sans"/>
              <a:ea typeface="Open Sans"/>
              <a:cs typeface="Open Sans"/>
              <a:sym typeface="Open Sans"/>
            </a:endParaRPr>
          </a:p>
          <a:p>
            <a:pPr marL="457200" lvl="0" indent="-311150" algn="l" rtl="0">
              <a:lnSpc>
                <a:spcPct val="100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PTSD</a:t>
            </a:r>
            <a:endParaRPr sz="1300">
              <a:solidFill>
                <a:schemeClr val="dk1"/>
              </a:solidFill>
              <a:latin typeface="Open Sans"/>
              <a:ea typeface="Open Sans"/>
              <a:cs typeface="Open Sans"/>
              <a:sym typeface="Open Sans"/>
            </a:endParaRPr>
          </a:p>
        </p:txBody>
      </p:sp>
      <p:grpSp>
        <p:nvGrpSpPr>
          <p:cNvPr id="436" name="Google Shape;436;g3310169d34c_0_35"/>
          <p:cNvGrpSpPr/>
          <p:nvPr/>
        </p:nvGrpSpPr>
        <p:grpSpPr>
          <a:xfrm>
            <a:off x="1546081" y="4608803"/>
            <a:ext cx="7290208" cy="399900"/>
            <a:chOff x="392525" y="4397325"/>
            <a:chExt cx="8444582" cy="611375"/>
          </a:xfrm>
        </p:grpSpPr>
        <p:pic>
          <p:nvPicPr>
            <p:cNvPr id="437" name="Google Shape;437;g3310169d34c_0_35"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438" name="Google Shape;438;g3310169d34c_0_35"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439" name="Google Shape;439;g3310169d34c_0_35"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440" name="Google Shape;440;g3310169d34c_0_35"/>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
        <p:cNvGrpSpPr/>
        <p:nvPr/>
      </p:nvGrpSpPr>
      <p:grpSpPr>
        <a:xfrm>
          <a:off x="0" y="0"/>
          <a:ext cx="0" cy="0"/>
          <a:chOff x="0" y="0"/>
          <a:chExt cx="0" cy="0"/>
        </a:xfrm>
      </p:grpSpPr>
      <p:sp>
        <p:nvSpPr>
          <p:cNvPr id="445" name="Google Shape;445;g32faa164e6f_0_62"/>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a:latin typeface="Open Sans"/>
                <a:ea typeface="Open Sans"/>
                <a:cs typeface="Open Sans"/>
                <a:sym typeface="Open Sans"/>
              </a:rPr>
              <a:t>Patient Considerations - Contraindications</a:t>
            </a:r>
            <a:endParaRPr>
              <a:latin typeface="Open Sans"/>
              <a:ea typeface="Open Sans"/>
              <a:cs typeface="Open Sans"/>
              <a:sym typeface="Open Sans"/>
            </a:endParaRPr>
          </a:p>
        </p:txBody>
      </p:sp>
      <p:sp>
        <p:nvSpPr>
          <p:cNvPr id="446" name="Google Shape;446;g32faa164e6f_0_62"/>
          <p:cNvSpPr txBox="1">
            <a:spLocks noGrp="1"/>
          </p:cNvSpPr>
          <p:nvPr>
            <p:ph type="body" idx="1"/>
          </p:nvPr>
        </p:nvSpPr>
        <p:spPr>
          <a:xfrm>
            <a:off x="340625" y="1636525"/>
            <a:ext cx="4042200" cy="3125400"/>
          </a:xfrm>
          <a:prstGeom prst="rect">
            <a:avLst/>
          </a:prstGeom>
          <a:gradFill>
            <a:gsLst>
              <a:gs pos="0">
                <a:srgbClr val="DBD4EB"/>
              </a:gs>
              <a:gs pos="100000">
                <a:srgbClr val="9080BB"/>
              </a:gs>
            </a:gsLst>
            <a:path path="circle">
              <a:fillToRect l="50000" t="50000" r="50000" b="50000"/>
            </a:path>
            <a:tileRect/>
          </a:gradFill>
          <a:ln w="19050" cap="flat" cmpd="sng">
            <a:solidFill>
              <a:srgbClr val="351C75"/>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PSYCHOLOGICAL</a:t>
            </a:r>
            <a:endParaRPr sz="1300" b="1">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Active mania/psychosis</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MEDICAL</a:t>
            </a:r>
            <a:endParaRPr sz="1300" b="1">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Uncontrolled HTN </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Aneurysm</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Hx aortic dissection, ICH</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a:solidFill>
                  <a:schemeClr val="dk1"/>
                </a:solidFill>
                <a:latin typeface="Open Sans"/>
                <a:ea typeface="Open Sans"/>
                <a:cs typeface="Open Sans"/>
                <a:sym typeface="Open Sans"/>
              </a:rPr>
              <a:t>    	Hx MI, arrhythmia (*clearance)</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Cystitis </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Pregnancy/lactation</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450" b="1">
              <a:solidFill>
                <a:schemeClr val="dk1"/>
              </a:solidFill>
              <a:latin typeface="Open Sans"/>
              <a:ea typeface="Open Sans"/>
              <a:cs typeface="Open Sans"/>
              <a:sym typeface="Open Sans"/>
            </a:endParaRPr>
          </a:p>
        </p:txBody>
      </p:sp>
      <p:sp>
        <p:nvSpPr>
          <p:cNvPr id="447" name="Google Shape;447;g32faa164e6f_0_62"/>
          <p:cNvSpPr txBox="1"/>
          <p:nvPr/>
        </p:nvSpPr>
        <p:spPr>
          <a:xfrm>
            <a:off x="4800600" y="1630226"/>
            <a:ext cx="4042200" cy="3125400"/>
          </a:xfrm>
          <a:prstGeom prst="rect">
            <a:avLst/>
          </a:prstGeom>
          <a:gradFill>
            <a:gsLst>
              <a:gs pos="0">
                <a:srgbClr val="D4E5F5"/>
              </a:gs>
              <a:gs pos="100000">
                <a:srgbClr val="70A4D5"/>
              </a:gs>
            </a:gsLst>
            <a:path path="circle">
              <a:fillToRect l="50000" t="50000" r="50000" b="50000"/>
            </a:path>
            <a:tileRect/>
          </a:gradFill>
          <a:ln w="1905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PSYCHOLOGICAL</a:t>
            </a:r>
            <a:endParaRPr sz="13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Primary psychotic disorder</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Bipolar I</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Dissociative Identity Disorder</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Severe Personality disorders</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Eating Disorder w/ Purging</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Active substance abuse disorder</a:t>
            </a:r>
            <a:endParaRPr sz="1200">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 sz="1200">
                <a:solidFill>
                  <a:schemeClr val="dk1"/>
                </a:solidFill>
                <a:latin typeface="Open Sans"/>
                <a:ea typeface="Open Sans"/>
                <a:cs typeface="Open Sans"/>
                <a:sym typeface="Open Sans"/>
              </a:rPr>
              <a:t>Serious Suicide Risk</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300" b="1">
                <a:solidFill>
                  <a:schemeClr val="dk1"/>
                </a:solidFill>
                <a:latin typeface="Open Sans"/>
                <a:ea typeface="Open Sans"/>
                <a:cs typeface="Open Sans"/>
                <a:sym typeface="Open Sans"/>
              </a:rPr>
              <a:t>MEDICAL</a:t>
            </a:r>
            <a:endParaRPr sz="1300">
              <a:solidFill>
                <a:schemeClr val="dk1"/>
              </a:solidFill>
              <a:latin typeface="Open Sans"/>
              <a:ea typeface="Open Sans"/>
              <a:cs typeface="Open Sans"/>
              <a:sym typeface="Open Sans"/>
            </a:endParaRPr>
          </a:p>
          <a:p>
            <a:pPr marL="0" lvl="0" indent="457200" algn="l" rtl="0">
              <a:lnSpc>
                <a:spcPct val="100000"/>
              </a:lnSpc>
              <a:spcBef>
                <a:spcPts val="0"/>
              </a:spcBef>
              <a:spcAft>
                <a:spcPts val="0"/>
              </a:spcAft>
              <a:buNone/>
            </a:pPr>
            <a:r>
              <a:rPr lang="en" sz="1200">
                <a:solidFill>
                  <a:srgbClr val="1A1A1A"/>
                </a:solidFill>
                <a:latin typeface="Open Sans"/>
                <a:ea typeface="Open Sans"/>
                <a:cs typeface="Open Sans"/>
                <a:sym typeface="Open Sans"/>
              </a:rPr>
              <a:t>Uncontrolled HTN</a:t>
            </a:r>
            <a:endParaRPr sz="1200">
              <a:solidFill>
                <a:srgbClr val="1A1A1A"/>
              </a:solidFill>
              <a:latin typeface="Open Sans"/>
              <a:ea typeface="Open Sans"/>
              <a:cs typeface="Open Sans"/>
              <a:sym typeface="Open Sans"/>
            </a:endParaRPr>
          </a:p>
          <a:p>
            <a:pPr marL="1085850" lvl="0" indent="-628650" algn="l" rtl="0">
              <a:lnSpc>
                <a:spcPct val="100000"/>
              </a:lnSpc>
              <a:spcBef>
                <a:spcPts val="0"/>
              </a:spcBef>
              <a:spcAft>
                <a:spcPts val="0"/>
              </a:spcAft>
              <a:buNone/>
            </a:pPr>
            <a:r>
              <a:rPr lang="en" sz="1200">
                <a:solidFill>
                  <a:schemeClr val="dk1"/>
                </a:solidFill>
                <a:latin typeface="Open Sans"/>
                <a:ea typeface="Open Sans"/>
                <a:cs typeface="Open Sans"/>
                <a:sym typeface="Open Sans"/>
              </a:rPr>
              <a:t>Baseline QTc prolongation / cardiac risk factors</a:t>
            </a:r>
            <a:endParaRPr sz="1200">
              <a:solidFill>
                <a:schemeClr val="dk1"/>
              </a:solidFill>
              <a:latin typeface="Open Sans"/>
              <a:ea typeface="Open Sans"/>
              <a:cs typeface="Open Sans"/>
              <a:sym typeface="Open Sans"/>
            </a:endParaRPr>
          </a:p>
          <a:p>
            <a:pPr marL="0" lvl="0" indent="457200" algn="l" rtl="0">
              <a:lnSpc>
                <a:spcPct val="100000"/>
              </a:lnSpc>
              <a:spcBef>
                <a:spcPts val="0"/>
              </a:spcBef>
              <a:spcAft>
                <a:spcPts val="0"/>
              </a:spcAft>
              <a:buNone/>
            </a:pPr>
            <a:r>
              <a:rPr lang="en" sz="1200">
                <a:solidFill>
                  <a:schemeClr val="dk1"/>
                </a:solidFill>
                <a:latin typeface="Open Sans"/>
                <a:ea typeface="Open Sans"/>
                <a:cs typeface="Open Sans"/>
                <a:sym typeface="Open Sans"/>
              </a:rPr>
              <a:t>Symptomatic liver disease</a:t>
            </a:r>
            <a:endParaRPr sz="12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200">
                <a:solidFill>
                  <a:schemeClr val="dk1"/>
                </a:solidFill>
                <a:latin typeface="Open Sans"/>
                <a:ea typeface="Open Sans"/>
                <a:cs typeface="Open Sans"/>
                <a:sym typeface="Open Sans"/>
              </a:rPr>
              <a:t>	Pregnancy/lactation</a:t>
            </a:r>
            <a:endParaRPr sz="1200">
              <a:solidFill>
                <a:schemeClr val="dk2"/>
              </a:solidFill>
              <a:latin typeface="Open Sans"/>
              <a:ea typeface="Open Sans"/>
              <a:cs typeface="Open Sans"/>
              <a:sym typeface="Open Sans"/>
            </a:endParaRPr>
          </a:p>
        </p:txBody>
      </p:sp>
      <p:sp>
        <p:nvSpPr>
          <p:cNvPr id="448" name="Google Shape;448;g32faa164e6f_0_62"/>
          <p:cNvSpPr txBox="1"/>
          <p:nvPr/>
        </p:nvSpPr>
        <p:spPr>
          <a:xfrm>
            <a:off x="885625" y="4825575"/>
            <a:ext cx="7886700" cy="454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1200"/>
              </a:spcBef>
              <a:spcAft>
                <a:spcPts val="0"/>
              </a:spcAft>
              <a:buClr>
                <a:schemeClr val="dk1"/>
              </a:buClr>
              <a:buSzPts val="800"/>
              <a:buChar char="●"/>
            </a:pPr>
            <a:r>
              <a:rPr lang="en" sz="800">
                <a:solidFill>
                  <a:schemeClr val="dk1"/>
                </a:solidFill>
              </a:rPr>
              <a:t>Mitchell, J.M., et al (2021).  </a:t>
            </a:r>
            <a:r>
              <a:rPr lang="en" sz="800" i="1">
                <a:solidFill>
                  <a:schemeClr val="dk1"/>
                </a:solidFill>
              </a:rPr>
              <a:t>MDMA-assisted therapy for severe PTSD: a randomized, double-blind, placebo-controlled phase 3 study </a:t>
            </a:r>
            <a:endParaRPr sz="800" i="1">
              <a:solidFill>
                <a:schemeClr val="dk1"/>
              </a:solidFill>
            </a:endParaRPr>
          </a:p>
          <a:p>
            <a:pPr marL="0" lvl="0" indent="0" algn="l" rtl="0">
              <a:spcBef>
                <a:spcPts val="1200"/>
              </a:spcBef>
              <a:spcAft>
                <a:spcPts val="0"/>
              </a:spcAft>
              <a:buNone/>
            </a:pPr>
            <a:endParaRPr sz="1800">
              <a:solidFill>
                <a:schemeClr val="dk2"/>
              </a:solidFill>
            </a:endParaRPr>
          </a:p>
        </p:txBody>
      </p:sp>
      <p:sp>
        <p:nvSpPr>
          <p:cNvPr id="449" name="Google Shape;449;g32faa164e6f_0_62"/>
          <p:cNvSpPr txBox="1"/>
          <p:nvPr/>
        </p:nvSpPr>
        <p:spPr>
          <a:xfrm>
            <a:off x="1578000" y="1158150"/>
            <a:ext cx="13965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KETAMINE</a:t>
            </a:r>
            <a:endParaRPr sz="1800" b="1">
              <a:solidFill>
                <a:schemeClr val="dk1"/>
              </a:solidFill>
              <a:latin typeface="Open Sans"/>
              <a:ea typeface="Open Sans"/>
              <a:cs typeface="Open Sans"/>
              <a:sym typeface="Open Sans"/>
            </a:endParaRPr>
          </a:p>
        </p:txBody>
      </p:sp>
      <p:sp>
        <p:nvSpPr>
          <p:cNvPr id="450" name="Google Shape;450;g32faa164e6f_0_62"/>
          <p:cNvSpPr txBox="1"/>
          <p:nvPr/>
        </p:nvSpPr>
        <p:spPr>
          <a:xfrm>
            <a:off x="5221350" y="1158150"/>
            <a:ext cx="3200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MDMA-ASSISTED THERAPY</a:t>
            </a:r>
            <a:endParaRPr sz="1800" b="1">
              <a:solidFill>
                <a:schemeClr val="dk1"/>
              </a:solidFill>
              <a:latin typeface="Open Sans"/>
              <a:ea typeface="Open Sans"/>
              <a:cs typeface="Open Sans"/>
              <a:sym typeface="Open Sans"/>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4"/>
        <p:cNvGrpSpPr/>
        <p:nvPr/>
      </p:nvGrpSpPr>
      <p:grpSpPr>
        <a:xfrm>
          <a:off x="0" y="0"/>
          <a:ext cx="0" cy="0"/>
          <a:chOff x="0" y="0"/>
          <a:chExt cx="0" cy="0"/>
        </a:xfrm>
      </p:grpSpPr>
      <p:sp>
        <p:nvSpPr>
          <p:cNvPr id="455" name="Google Shape;455;g3310169d34c_0_44"/>
          <p:cNvSpPr txBox="1">
            <a:spLocks noGrp="1"/>
          </p:cNvSpPr>
          <p:nvPr>
            <p:ph type="title"/>
          </p:nvPr>
        </p:nvSpPr>
        <p:spPr>
          <a:xfrm>
            <a:off x="420100" y="273850"/>
            <a:ext cx="8493000" cy="994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a:latin typeface="Open Sans"/>
                <a:ea typeface="Open Sans"/>
                <a:cs typeface="Open Sans"/>
                <a:sym typeface="Open Sans"/>
              </a:rPr>
              <a:t>Patient Considerations - Medication Interactions</a:t>
            </a:r>
            <a:endParaRPr>
              <a:latin typeface="Open Sans"/>
              <a:ea typeface="Open Sans"/>
              <a:cs typeface="Open Sans"/>
              <a:sym typeface="Open Sans"/>
            </a:endParaRPr>
          </a:p>
        </p:txBody>
      </p:sp>
      <p:sp>
        <p:nvSpPr>
          <p:cNvPr id="456" name="Google Shape;456;g3310169d34c_0_44"/>
          <p:cNvSpPr txBox="1">
            <a:spLocks noGrp="1"/>
          </p:cNvSpPr>
          <p:nvPr>
            <p:ph type="body" idx="1"/>
          </p:nvPr>
        </p:nvSpPr>
        <p:spPr>
          <a:xfrm>
            <a:off x="340625" y="1636525"/>
            <a:ext cx="4042200" cy="3125400"/>
          </a:xfrm>
          <a:prstGeom prst="rect">
            <a:avLst/>
          </a:prstGeom>
          <a:gradFill>
            <a:gsLst>
              <a:gs pos="0">
                <a:srgbClr val="DBD4EB"/>
              </a:gs>
              <a:gs pos="100000">
                <a:srgbClr val="9080BB"/>
              </a:gs>
            </a:gsLst>
            <a:path path="circle">
              <a:fillToRect l="50000" t="50000" r="50000" b="50000"/>
            </a:path>
            <a:tileRect/>
          </a:gradFill>
          <a:ln w="19050" cap="flat" cmpd="sng">
            <a:solidFill>
              <a:srgbClr val="351C75"/>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Benzodiazepines</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Muted effects; hold day of tx</a:t>
            </a: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Lamotrigine</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Muted effects</a:t>
            </a: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Stimulants </a:t>
            </a:r>
            <a:r>
              <a:rPr lang="en" sz="1100">
                <a:solidFill>
                  <a:schemeClr val="dk1"/>
                </a:solidFill>
                <a:latin typeface="Open Sans"/>
                <a:ea typeface="Open Sans"/>
                <a:cs typeface="Open Sans"/>
                <a:sym typeface="Open Sans"/>
              </a:rPr>
              <a:t>→ hold day of tx</a:t>
            </a: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endParaRPr>
          </a:p>
          <a:p>
            <a:pPr marL="0" lvl="0" indent="0" algn="l" rtl="0">
              <a:lnSpc>
                <a:spcPct val="100000"/>
              </a:lnSpc>
              <a:spcBef>
                <a:spcPts val="0"/>
              </a:spcBef>
              <a:spcAft>
                <a:spcPts val="0"/>
              </a:spcAft>
              <a:buNone/>
            </a:pPr>
            <a:endParaRPr sz="145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300" b="1">
              <a:solidFill>
                <a:schemeClr val="dk1"/>
              </a:solidFill>
              <a:latin typeface="Open Sans"/>
              <a:ea typeface="Open Sans"/>
              <a:cs typeface="Open Sans"/>
              <a:sym typeface="Open Sans"/>
            </a:endParaRPr>
          </a:p>
        </p:txBody>
      </p:sp>
      <p:sp>
        <p:nvSpPr>
          <p:cNvPr id="457" name="Google Shape;457;g3310169d34c_0_44"/>
          <p:cNvSpPr txBox="1"/>
          <p:nvPr/>
        </p:nvSpPr>
        <p:spPr>
          <a:xfrm>
            <a:off x="4800600" y="1630226"/>
            <a:ext cx="4042200" cy="3125400"/>
          </a:xfrm>
          <a:prstGeom prst="rect">
            <a:avLst/>
          </a:prstGeom>
          <a:gradFill>
            <a:gsLst>
              <a:gs pos="0">
                <a:srgbClr val="D4E5F5"/>
              </a:gs>
              <a:gs pos="100000">
                <a:srgbClr val="70A4D5"/>
              </a:gs>
            </a:gsLst>
            <a:path path="circle">
              <a:fillToRect l="50000" t="50000" r="50000" b="50000"/>
            </a:path>
            <a:tileRect/>
          </a:gradFill>
          <a:ln w="1905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SSRIs/SNRIs/TCAs</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Muted effects and ↓ efficacy</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Mirtazapine &amp; Trazodone</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Muted effects</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MAOIs</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Contraindicated - serotonin toxicity</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Benzodiazepines</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Muted effects, possible ↓ efficacy</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Stimulants </a:t>
            </a:r>
            <a:r>
              <a:rPr lang="en" sz="1100">
                <a:solidFill>
                  <a:schemeClr val="dk1"/>
                </a:solidFill>
                <a:latin typeface="Open Sans"/>
                <a:ea typeface="Open Sans"/>
                <a:cs typeface="Open Sans"/>
                <a:sym typeface="Open Sans"/>
              </a:rPr>
              <a:t>→ Added stimulant toxicity</a:t>
            </a:r>
            <a:endParaRPr sz="11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None/>
            </a:pPr>
            <a:r>
              <a:rPr lang="en" sz="1300" b="1">
                <a:solidFill>
                  <a:schemeClr val="dk1"/>
                </a:solidFill>
                <a:latin typeface="Open Sans"/>
                <a:ea typeface="Open Sans"/>
                <a:cs typeface="Open Sans"/>
                <a:sym typeface="Open Sans"/>
              </a:rPr>
              <a:t>Lithium </a:t>
            </a:r>
            <a:r>
              <a:rPr lang="en" sz="1100">
                <a:solidFill>
                  <a:schemeClr val="dk1"/>
                </a:solidFill>
                <a:latin typeface="Open Sans"/>
                <a:ea typeface="Open Sans"/>
                <a:cs typeface="Open Sans"/>
                <a:sym typeface="Open Sans"/>
              </a:rPr>
              <a:t>→ Contraindicated - increased risk seizures</a:t>
            </a: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1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100">
              <a:solidFill>
                <a:schemeClr val="dk1"/>
              </a:solidFill>
              <a:latin typeface="Open Sans"/>
              <a:ea typeface="Open Sans"/>
              <a:cs typeface="Open Sans"/>
              <a:sym typeface="Open Sans"/>
            </a:endParaRPr>
          </a:p>
          <a:p>
            <a:pPr marL="685800" lvl="0" indent="-68580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CYP2D6 inhibitors (Bupropion)</a:t>
            </a:r>
            <a:r>
              <a:rPr lang="en" sz="1300">
                <a:solidFill>
                  <a:schemeClr val="dk1"/>
                </a:solidFill>
                <a:latin typeface="Open Sans"/>
                <a:ea typeface="Open Sans"/>
                <a:cs typeface="Open Sans"/>
                <a:sym typeface="Open Sans"/>
              </a:rPr>
              <a:t> </a:t>
            </a:r>
            <a:r>
              <a:rPr lang="en" sz="1100">
                <a:solidFill>
                  <a:schemeClr val="dk1"/>
                </a:solidFill>
                <a:latin typeface="Open Sans"/>
                <a:ea typeface="Open Sans"/>
                <a:cs typeface="Open Sans"/>
                <a:sym typeface="Open Sans"/>
              </a:rPr>
              <a:t>→ Increases blood concentrations of MDMA</a:t>
            </a:r>
            <a:endParaRPr sz="1100">
              <a:solidFill>
                <a:schemeClr val="dk1"/>
              </a:solidFill>
              <a:latin typeface="Open Sans"/>
              <a:ea typeface="Open Sans"/>
              <a:cs typeface="Open Sans"/>
              <a:sym typeface="Open Sans"/>
            </a:endParaRPr>
          </a:p>
          <a:p>
            <a:pPr marL="685800" lvl="0" indent="-685800" algn="l" rtl="0">
              <a:lnSpc>
                <a:spcPct val="115000"/>
              </a:lnSpc>
              <a:spcBef>
                <a:spcPts val="200"/>
              </a:spcBef>
              <a:spcAft>
                <a:spcPts val="0"/>
              </a:spcAft>
              <a:buNone/>
            </a:pPr>
            <a:r>
              <a:rPr lang="en" sz="1300" b="1">
                <a:solidFill>
                  <a:schemeClr val="dk1"/>
                </a:solidFill>
                <a:latin typeface="Open Sans"/>
                <a:ea typeface="Open Sans"/>
                <a:cs typeface="Open Sans"/>
                <a:sym typeface="Open Sans"/>
              </a:rPr>
              <a:t>CYP3A4/5 inhibitors (Ritonavir/cobicistat) </a:t>
            </a:r>
            <a:r>
              <a:rPr lang="en" sz="1300">
                <a:solidFill>
                  <a:schemeClr val="dk1"/>
                </a:solidFill>
                <a:latin typeface="Open Sans"/>
                <a:ea typeface="Open Sans"/>
                <a:cs typeface="Open Sans"/>
                <a:sym typeface="Open Sans"/>
              </a:rPr>
              <a:t> → </a:t>
            </a:r>
            <a:r>
              <a:rPr lang="en" sz="1100">
                <a:solidFill>
                  <a:schemeClr val="dk1"/>
                </a:solidFill>
                <a:latin typeface="Open Sans"/>
                <a:ea typeface="Open Sans"/>
                <a:cs typeface="Open Sans"/>
                <a:sym typeface="Open Sans"/>
              </a:rPr>
              <a:t>Potentially fatal serotonin toxicity</a:t>
            </a:r>
            <a:endParaRPr sz="1300">
              <a:solidFill>
                <a:schemeClr val="dk1"/>
              </a:solidFill>
              <a:latin typeface="Open Sans"/>
              <a:ea typeface="Open Sans"/>
              <a:cs typeface="Open Sans"/>
              <a:sym typeface="Open Sans"/>
            </a:endParaRPr>
          </a:p>
          <a:p>
            <a:pPr marL="0" lvl="0" indent="0" algn="l" rtl="0">
              <a:lnSpc>
                <a:spcPct val="115000"/>
              </a:lnSpc>
              <a:spcBef>
                <a:spcPts val="200"/>
              </a:spcBef>
              <a:spcAft>
                <a:spcPts val="0"/>
              </a:spcAft>
              <a:buClr>
                <a:schemeClr val="dk1"/>
              </a:buClr>
              <a:buSzPts val="1100"/>
              <a:buFont typeface="Arial"/>
              <a:buNone/>
            </a:pPr>
            <a:endParaRPr sz="11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300">
              <a:solidFill>
                <a:schemeClr val="dk1"/>
              </a:solidFill>
              <a:latin typeface="Open Sans"/>
              <a:ea typeface="Open Sans"/>
              <a:cs typeface="Open Sans"/>
              <a:sym typeface="Open Sans"/>
            </a:endParaRPr>
          </a:p>
        </p:txBody>
      </p:sp>
      <p:sp>
        <p:nvSpPr>
          <p:cNvPr id="458" name="Google Shape;458;g3310169d34c_0_44"/>
          <p:cNvSpPr txBox="1"/>
          <p:nvPr/>
        </p:nvSpPr>
        <p:spPr>
          <a:xfrm>
            <a:off x="885625" y="4825575"/>
            <a:ext cx="7886700" cy="454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1200"/>
              </a:spcBef>
              <a:spcAft>
                <a:spcPts val="0"/>
              </a:spcAft>
              <a:buClr>
                <a:schemeClr val="dk1"/>
              </a:buClr>
              <a:buSzPts val="800"/>
              <a:buChar char="●"/>
            </a:pPr>
            <a:r>
              <a:rPr lang="en" sz="800">
                <a:solidFill>
                  <a:schemeClr val="dk1"/>
                </a:solidFill>
              </a:rPr>
              <a:t>Mitchell, J.M., et al (2021).  </a:t>
            </a:r>
            <a:r>
              <a:rPr lang="en" sz="800" i="1">
                <a:solidFill>
                  <a:schemeClr val="dk1"/>
                </a:solidFill>
              </a:rPr>
              <a:t>MDMA-assisted therapy for severe PTSD: a randomized, double-blind, placebo-controlled phase 3 study </a:t>
            </a:r>
            <a:endParaRPr sz="800" i="1">
              <a:solidFill>
                <a:schemeClr val="dk1"/>
              </a:solidFill>
            </a:endParaRPr>
          </a:p>
          <a:p>
            <a:pPr marL="0" lvl="0" indent="0" algn="l" rtl="0">
              <a:spcBef>
                <a:spcPts val="1200"/>
              </a:spcBef>
              <a:spcAft>
                <a:spcPts val="0"/>
              </a:spcAft>
              <a:buNone/>
            </a:pPr>
            <a:endParaRPr sz="1800">
              <a:solidFill>
                <a:schemeClr val="dk2"/>
              </a:solidFill>
            </a:endParaRPr>
          </a:p>
        </p:txBody>
      </p:sp>
      <p:sp>
        <p:nvSpPr>
          <p:cNvPr id="459" name="Google Shape;459;g3310169d34c_0_44"/>
          <p:cNvSpPr txBox="1"/>
          <p:nvPr/>
        </p:nvSpPr>
        <p:spPr>
          <a:xfrm>
            <a:off x="1578000" y="1158150"/>
            <a:ext cx="13965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A1A1A"/>
                </a:solidFill>
                <a:latin typeface="Open Sans"/>
                <a:ea typeface="Open Sans"/>
                <a:cs typeface="Open Sans"/>
                <a:sym typeface="Open Sans"/>
              </a:rPr>
              <a:t>KETAMINE</a:t>
            </a:r>
            <a:endParaRPr sz="1800" b="1">
              <a:solidFill>
                <a:srgbClr val="1A1A1A"/>
              </a:solidFill>
              <a:latin typeface="Open Sans"/>
              <a:ea typeface="Open Sans"/>
              <a:cs typeface="Open Sans"/>
              <a:sym typeface="Open Sans"/>
            </a:endParaRPr>
          </a:p>
        </p:txBody>
      </p:sp>
      <p:sp>
        <p:nvSpPr>
          <p:cNvPr id="460" name="Google Shape;460;g3310169d34c_0_44"/>
          <p:cNvSpPr txBox="1"/>
          <p:nvPr/>
        </p:nvSpPr>
        <p:spPr>
          <a:xfrm>
            <a:off x="5221350" y="1158150"/>
            <a:ext cx="3200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MDMA-ASSISTED THERAPY</a:t>
            </a:r>
            <a:endParaRPr sz="1800" b="1">
              <a:solidFill>
                <a:schemeClr val="dk1"/>
              </a:solidFill>
              <a:latin typeface="Open Sans"/>
              <a:ea typeface="Open Sans"/>
              <a:cs typeface="Open Sans"/>
              <a:sym typeface="Open Sans"/>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4"/>
        <p:cNvGrpSpPr/>
        <p:nvPr/>
      </p:nvGrpSpPr>
      <p:grpSpPr>
        <a:xfrm>
          <a:off x="0" y="0"/>
          <a:ext cx="0" cy="0"/>
          <a:chOff x="0" y="0"/>
          <a:chExt cx="0" cy="0"/>
        </a:xfrm>
      </p:grpSpPr>
      <p:sp>
        <p:nvSpPr>
          <p:cNvPr id="465" name="Google Shape;465;g3310169d34c_0_54"/>
          <p:cNvSpPr txBox="1">
            <a:spLocks noGrp="1"/>
          </p:cNvSpPr>
          <p:nvPr>
            <p:ph type="title"/>
          </p:nvPr>
        </p:nvSpPr>
        <p:spPr>
          <a:xfrm>
            <a:off x="420100" y="273850"/>
            <a:ext cx="8493000" cy="994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a:latin typeface="Open Sans"/>
                <a:ea typeface="Open Sans"/>
                <a:cs typeface="Open Sans"/>
                <a:sym typeface="Open Sans"/>
              </a:rPr>
              <a:t>Patient Considerations - Accessibility</a:t>
            </a:r>
            <a:endParaRPr>
              <a:latin typeface="Open Sans"/>
              <a:ea typeface="Open Sans"/>
              <a:cs typeface="Open Sans"/>
              <a:sym typeface="Open Sans"/>
            </a:endParaRPr>
          </a:p>
        </p:txBody>
      </p:sp>
      <p:sp>
        <p:nvSpPr>
          <p:cNvPr id="466" name="Google Shape;466;g3310169d34c_0_54"/>
          <p:cNvSpPr txBox="1">
            <a:spLocks noGrp="1"/>
          </p:cNvSpPr>
          <p:nvPr>
            <p:ph type="body" idx="1"/>
          </p:nvPr>
        </p:nvSpPr>
        <p:spPr>
          <a:xfrm>
            <a:off x="340625" y="1636525"/>
            <a:ext cx="4042200" cy="3125400"/>
          </a:xfrm>
          <a:prstGeom prst="rect">
            <a:avLst/>
          </a:prstGeom>
          <a:gradFill>
            <a:gsLst>
              <a:gs pos="0">
                <a:srgbClr val="DBD4EB"/>
              </a:gs>
              <a:gs pos="100000">
                <a:srgbClr val="9080BB"/>
              </a:gs>
            </a:gsLst>
            <a:path path="circle">
              <a:fillToRect l="50000" t="50000" r="50000" b="50000"/>
            </a:path>
            <a:tileRect/>
          </a:gradFill>
          <a:ln w="19050" cap="flat" cmpd="sng">
            <a:solidFill>
              <a:srgbClr val="351C75"/>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500">
                <a:solidFill>
                  <a:schemeClr val="dk1"/>
                </a:solidFill>
                <a:latin typeface="Open Sans"/>
                <a:ea typeface="Open Sans"/>
                <a:cs typeface="Open Sans"/>
                <a:sym typeface="Open Sans"/>
              </a:rPr>
              <a:t>Legal in all 50 states</a:t>
            </a:r>
            <a:endParaRPr sz="15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500">
              <a:solidFill>
                <a:schemeClr val="dk1"/>
              </a:solidFill>
              <a:latin typeface="Open Sans"/>
              <a:ea typeface="Open Sans"/>
              <a:cs typeface="Open Sans"/>
              <a:sym typeface="Open Sans"/>
            </a:endParaRPr>
          </a:p>
          <a:p>
            <a:pPr marL="0" lvl="0" indent="0" algn="l" rtl="0">
              <a:lnSpc>
                <a:spcPct val="115000"/>
              </a:lnSpc>
              <a:spcBef>
                <a:spcPts val="1800"/>
              </a:spcBef>
              <a:spcAft>
                <a:spcPts val="0"/>
              </a:spcAft>
              <a:buNone/>
            </a:pPr>
            <a:endParaRPr sz="1650" b="1">
              <a:solidFill>
                <a:srgbClr val="333333"/>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None/>
            </a:pPr>
            <a:endParaRPr sz="1650" b="1">
              <a:solidFill>
                <a:srgbClr val="333333"/>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Clr>
                <a:schemeClr val="dk1"/>
              </a:buClr>
              <a:buSzPts val="1100"/>
              <a:buFont typeface="Arial"/>
              <a:buNone/>
            </a:pPr>
            <a:endParaRPr sz="1650" b="1">
              <a:solidFill>
                <a:srgbClr val="333333"/>
              </a:solidFill>
              <a:highlight>
                <a:srgbClr val="FFFFFF"/>
              </a:highlight>
              <a:latin typeface="Roboto"/>
              <a:ea typeface="Roboto"/>
              <a:cs typeface="Roboto"/>
              <a:sym typeface="Roboto"/>
            </a:endParaRPr>
          </a:p>
          <a:p>
            <a:pPr marL="0" lvl="0" indent="0" algn="l" rtl="0">
              <a:lnSpc>
                <a:spcPct val="115000"/>
              </a:lnSpc>
              <a:spcBef>
                <a:spcPts val="400"/>
              </a:spcBef>
              <a:spcAft>
                <a:spcPts val="0"/>
              </a:spcAft>
              <a:buNone/>
            </a:pPr>
            <a:endParaRPr sz="15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45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300" b="1">
              <a:solidFill>
                <a:schemeClr val="dk1"/>
              </a:solidFill>
              <a:latin typeface="Open Sans"/>
              <a:ea typeface="Open Sans"/>
              <a:cs typeface="Open Sans"/>
              <a:sym typeface="Open Sans"/>
            </a:endParaRPr>
          </a:p>
        </p:txBody>
      </p:sp>
      <p:sp>
        <p:nvSpPr>
          <p:cNvPr id="467" name="Google Shape;467;g3310169d34c_0_54"/>
          <p:cNvSpPr txBox="1"/>
          <p:nvPr/>
        </p:nvSpPr>
        <p:spPr>
          <a:xfrm>
            <a:off x="4800600" y="1630225"/>
            <a:ext cx="4042200" cy="3125400"/>
          </a:xfrm>
          <a:prstGeom prst="rect">
            <a:avLst/>
          </a:prstGeom>
          <a:gradFill>
            <a:gsLst>
              <a:gs pos="0">
                <a:srgbClr val="D4E5F5"/>
              </a:gs>
              <a:gs pos="100000">
                <a:srgbClr val="70A4D5"/>
              </a:gs>
            </a:gsLst>
            <a:path path="circle">
              <a:fillToRect l="50000" t="50000" r="50000" b="50000"/>
            </a:path>
            <a:tileRect/>
          </a:gradFill>
          <a:ln w="1905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Only legal if part of clinical trial</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u="sng">
                <a:solidFill>
                  <a:schemeClr val="dk1"/>
                </a:solidFill>
                <a:latin typeface="Open Sans"/>
                <a:ea typeface="Open Sans"/>
                <a:cs typeface="Open Sans"/>
                <a:sym typeface="Open Sans"/>
              </a:rPr>
              <a:t>Recruiting </a:t>
            </a:r>
            <a:r>
              <a:rPr lang="en" sz="1000">
                <a:solidFill>
                  <a:schemeClr val="dk1"/>
                </a:solidFill>
                <a:latin typeface="Open Sans"/>
                <a:ea typeface="Open Sans"/>
                <a:cs typeface="Open Sans"/>
                <a:sym typeface="Open Sans"/>
              </a:rPr>
              <a:t>(as of 2/16/25):</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 Plus Exposure Therapy for PTSD </a:t>
            </a:r>
            <a:endParaRPr sz="10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(Emory University)</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 for AUD/PTSD Comorbidity</a:t>
            </a:r>
            <a:endParaRPr sz="10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(Brown University)</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MDMA-Assisted Massed Prolonged Exposure for PTSD (MDMA-PE)  </a:t>
            </a:r>
            <a:r>
              <a:rPr lang="en" sz="1000">
                <a:solidFill>
                  <a:schemeClr val="dk1"/>
                </a:solidFill>
                <a:latin typeface="Open Sans"/>
                <a:ea typeface="Open Sans"/>
                <a:cs typeface="Open Sans"/>
                <a:sym typeface="Open Sans"/>
              </a:rPr>
              <a:t>(VA - San Diego)</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MDMA-Assisted Brief Cognitive Behavioral Conjoint Therapy for PTSD (MDMA-bCBCT)</a:t>
            </a:r>
            <a:r>
              <a:rPr lang="en" sz="1000">
                <a:solidFill>
                  <a:schemeClr val="dk1"/>
                </a:solidFill>
                <a:latin typeface="Open Sans"/>
                <a:ea typeface="Open Sans"/>
                <a:cs typeface="Open Sans"/>
                <a:sym typeface="Open Sans"/>
              </a:rPr>
              <a:t> (VA - San Diego)</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u="sng">
                <a:solidFill>
                  <a:schemeClr val="dk1"/>
                </a:solidFill>
                <a:latin typeface="Open Sans"/>
                <a:ea typeface="Open Sans"/>
                <a:cs typeface="Open Sans"/>
                <a:sym typeface="Open Sans"/>
              </a:rPr>
              <a:t>Not Yet Recruiting </a:t>
            </a:r>
            <a:r>
              <a:rPr lang="en" sz="1000">
                <a:solidFill>
                  <a:schemeClr val="dk1"/>
                </a:solidFill>
                <a:latin typeface="Open Sans"/>
                <a:ea typeface="Open Sans"/>
                <a:cs typeface="Open Sans"/>
                <a:sym typeface="Open Sans"/>
              </a:rPr>
              <a:t>(as of 2/16/25):</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b="1">
                <a:solidFill>
                  <a:schemeClr val="dk1"/>
                </a:solidFill>
                <a:latin typeface="Open Sans"/>
                <a:ea typeface="Open Sans"/>
                <a:cs typeface="Open Sans"/>
                <a:sym typeface="Open Sans"/>
              </a:rPr>
              <a:t>MDMA-Assisted Therapy vs CPT for Veterans with Severe PTSD </a:t>
            </a:r>
            <a:r>
              <a:rPr lang="en" sz="1000">
                <a:solidFill>
                  <a:schemeClr val="dk1"/>
                </a:solidFill>
                <a:latin typeface="Open Sans"/>
                <a:ea typeface="Open Sans"/>
                <a:cs typeface="Open Sans"/>
                <a:sym typeface="Open Sans"/>
              </a:rPr>
              <a:t>(VA - Palo Alto)</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Open Sans"/>
                <a:ea typeface="Open Sans"/>
                <a:cs typeface="Open Sans"/>
                <a:sym typeface="Open Sans"/>
              </a:rPr>
              <a:t>MDMA-Assisted Therapy for Veterans with Moderate to Severe PTSD</a:t>
            </a:r>
            <a:r>
              <a:rPr lang="en" sz="1000">
                <a:solidFill>
                  <a:schemeClr val="dk1"/>
                </a:solidFill>
                <a:latin typeface="Open Sans"/>
                <a:ea typeface="Open Sans"/>
                <a:cs typeface="Open Sans"/>
                <a:sym typeface="Open Sans"/>
              </a:rPr>
              <a:t> (VA - Los Angeles)</a:t>
            </a:r>
            <a:endParaRPr sz="1000">
              <a:solidFill>
                <a:schemeClr val="dk1"/>
              </a:solidFill>
              <a:latin typeface="Open Sans"/>
              <a:ea typeface="Open Sans"/>
              <a:cs typeface="Open Sans"/>
              <a:sym typeface="Open Sans"/>
            </a:endParaRPr>
          </a:p>
        </p:txBody>
      </p:sp>
      <p:sp>
        <p:nvSpPr>
          <p:cNvPr id="468" name="Google Shape;468;g3310169d34c_0_54"/>
          <p:cNvSpPr txBox="1"/>
          <p:nvPr/>
        </p:nvSpPr>
        <p:spPr>
          <a:xfrm>
            <a:off x="6948825" y="4825575"/>
            <a:ext cx="1823400" cy="45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800">
                <a:solidFill>
                  <a:schemeClr val="dk1"/>
                </a:solidFill>
              </a:rPr>
              <a:t>Source: Clinicaltrials.gov</a:t>
            </a:r>
            <a:endParaRPr sz="800" i="1">
              <a:solidFill>
                <a:schemeClr val="dk1"/>
              </a:solidFill>
            </a:endParaRPr>
          </a:p>
          <a:p>
            <a:pPr marL="0" lvl="0" indent="0" algn="l" rtl="0">
              <a:spcBef>
                <a:spcPts val="1200"/>
              </a:spcBef>
              <a:spcAft>
                <a:spcPts val="0"/>
              </a:spcAft>
              <a:buNone/>
            </a:pPr>
            <a:endParaRPr sz="1800">
              <a:solidFill>
                <a:schemeClr val="dk2"/>
              </a:solidFill>
            </a:endParaRPr>
          </a:p>
        </p:txBody>
      </p:sp>
      <p:sp>
        <p:nvSpPr>
          <p:cNvPr id="469" name="Google Shape;469;g3310169d34c_0_54"/>
          <p:cNvSpPr txBox="1"/>
          <p:nvPr/>
        </p:nvSpPr>
        <p:spPr>
          <a:xfrm>
            <a:off x="1578000" y="1158150"/>
            <a:ext cx="13965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A1A1A"/>
                </a:solidFill>
                <a:latin typeface="Open Sans"/>
                <a:ea typeface="Open Sans"/>
                <a:cs typeface="Open Sans"/>
                <a:sym typeface="Open Sans"/>
              </a:rPr>
              <a:t>KETAMINE</a:t>
            </a:r>
            <a:endParaRPr sz="1800" b="1">
              <a:solidFill>
                <a:srgbClr val="1A1A1A"/>
              </a:solidFill>
              <a:latin typeface="Open Sans"/>
              <a:ea typeface="Open Sans"/>
              <a:cs typeface="Open Sans"/>
              <a:sym typeface="Open Sans"/>
            </a:endParaRPr>
          </a:p>
        </p:txBody>
      </p:sp>
      <p:sp>
        <p:nvSpPr>
          <p:cNvPr id="470" name="Google Shape;470;g3310169d34c_0_54"/>
          <p:cNvSpPr txBox="1"/>
          <p:nvPr/>
        </p:nvSpPr>
        <p:spPr>
          <a:xfrm>
            <a:off x="5221350" y="1158150"/>
            <a:ext cx="3200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A1A1A"/>
                </a:solidFill>
                <a:latin typeface="Open Sans"/>
                <a:ea typeface="Open Sans"/>
                <a:cs typeface="Open Sans"/>
                <a:sym typeface="Open Sans"/>
              </a:rPr>
              <a:t>MDMA-ASSISTED THERAPY</a:t>
            </a:r>
            <a:endParaRPr sz="1800" b="1">
              <a:solidFill>
                <a:srgbClr val="1A1A1A"/>
              </a:solidFill>
              <a:latin typeface="Open Sans"/>
              <a:ea typeface="Open Sans"/>
              <a:cs typeface="Open Sans"/>
              <a:sym typeface="Open Sans"/>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331e4d505bc_0_10"/>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Insert slide of an ‘underground’ graphic….</a:t>
            </a:r>
            <a:endParaRPr/>
          </a:p>
        </p:txBody>
      </p:sp>
      <p:sp>
        <p:nvSpPr>
          <p:cNvPr id="476" name="Google Shape;476;g331e4d505bc_0_10"/>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
              <a:t>Find a cave image?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g3310169d34c_0_75"/>
          <p:cNvSpPr txBox="1">
            <a:spLocks noGrp="1"/>
          </p:cNvSpPr>
          <p:nvPr>
            <p:ph type="title"/>
          </p:nvPr>
        </p:nvSpPr>
        <p:spPr>
          <a:xfrm>
            <a:off x="2274450" y="289150"/>
            <a:ext cx="65814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Open Sans"/>
                <a:ea typeface="Open Sans"/>
                <a:cs typeface="Open Sans"/>
                <a:sym typeface="Open Sans"/>
              </a:rPr>
              <a:t>Back to Our 55y Veteran with PTSD…</a:t>
            </a:r>
            <a:endParaRPr>
              <a:latin typeface="Open Sans"/>
              <a:ea typeface="Open Sans"/>
              <a:cs typeface="Open Sans"/>
              <a:sym typeface="Open Sans"/>
            </a:endParaRPr>
          </a:p>
        </p:txBody>
      </p:sp>
      <p:pic>
        <p:nvPicPr>
          <p:cNvPr id="482" name="Google Shape;482;g3310169d34c_0_75"/>
          <p:cNvPicPr preferRelativeResize="0"/>
          <p:nvPr/>
        </p:nvPicPr>
        <p:blipFill>
          <a:blip r:embed="rId3">
            <a:alphaModFix/>
          </a:blip>
          <a:stretch>
            <a:fillRect/>
          </a:stretch>
        </p:blipFill>
        <p:spPr>
          <a:xfrm>
            <a:off x="-1328997" y="0"/>
            <a:ext cx="3572395" cy="5143501"/>
          </a:xfrm>
          <a:prstGeom prst="rect">
            <a:avLst/>
          </a:prstGeom>
          <a:noFill/>
          <a:ln>
            <a:noFill/>
          </a:ln>
        </p:spPr>
      </p:pic>
      <p:sp>
        <p:nvSpPr>
          <p:cNvPr id="483" name="Google Shape;483;g3310169d34c_0_75"/>
          <p:cNvSpPr txBox="1">
            <a:spLocks noGrp="1"/>
          </p:cNvSpPr>
          <p:nvPr>
            <p:ph type="body" idx="1"/>
          </p:nvPr>
        </p:nvSpPr>
        <p:spPr>
          <a:xfrm>
            <a:off x="2656900" y="1335125"/>
            <a:ext cx="5892900" cy="9942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200"/>
              </a:spcBef>
              <a:spcAft>
                <a:spcPts val="0"/>
              </a:spcAft>
              <a:buSzPts val="1600"/>
              <a:buFont typeface="Open Sans"/>
              <a:buChar char="●"/>
            </a:pPr>
            <a:r>
              <a:rPr lang="en" sz="1600" b="1">
                <a:solidFill>
                  <a:schemeClr val="dk1"/>
                </a:solidFill>
                <a:latin typeface="Open Sans"/>
                <a:ea typeface="Open Sans"/>
                <a:cs typeface="Open Sans"/>
                <a:sym typeface="Open Sans"/>
              </a:rPr>
              <a:t>Ketamine </a:t>
            </a:r>
            <a:r>
              <a:rPr lang="en" sz="1600">
                <a:solidFill>
                  <a:schemeClr val="dk1"/>
                </a:solidFill>
                <a:latin typeface="Open Sans"/>
                <a:ea typeface="Open Sans"/>
                <a:cs typeface="Open Sans"/>
                <a:sym typeface="Open Sans"/>
              </a:rPr>
              <a:t>= Rapid relief, help with depression, ongoing treatment. </a:t>
            </a:r>
            <a:endParaRPr sz="100">
              <a:solidFill>
                <a:schemeClr val="dk1"/>
              </a:solidFill>
              <a:latin typeface="Open Sans"/>
              <a:ea typeface="Open Sans"/>
              <a:cs typeface="Open Sans"/>
              <a:sym typeface="Open Sans"/>
            </a:endParaRPr>
          </a:p>
          <a:p>
            <a:pPr marL="457200" lvl="0" indent="-330200" algn="l" rtl="0">
              <a:lnSpc>
                <a:spcPct val="115000"/>
              </a:lnSpc>
              <a:spcBef>
                <a:spcPts val="0"/>
              </a:spcBef>
              <a:spcAft>
                <a:spcPts val="0"/>
              </a:spcAft>
              <a:buSzPts val="1600"/>
              <a:buFont typeface="Open Sans"/>
              <a:buChar char="●"/>
            </a:pPr>
            <a:r>
              <a:rPr lang="en" sz="1600" b="1">
                <a:solidFill>
                  <a:schemeClr val="dk1"/>
                </a:solidFill>
                <a:latin typeface="Open Sans"/>
                <a:ea typeface="Open Sans"/>
                <a:cs typeface="Open Sans"/>
                <a:sym typeface="Open Sans"/>
              </a:rPr>
              <a:t>MDMA</a:t>
            </a:r>
            <a:r>
              <a:rPr lang="en" sz="1600">
                <a:solidFill>
                  <a:schemeClr val="dk1"/>
                </a:solidFill>
                <a:latin typeface="Open Sans"/>
                <a:ea typeface="Open Sans"/>
                <a:cs typeface="Open Sans"/>
                <a:sym typeface="Open Sans"/>
              </a:rPr>
              <a:t> = Deep trauma processing, lasting change.</a:t>
            </a:r>
            <a:endParaRPr sz="1600">
              <a:solidFill>
                <a:schemeClr val="dk1"/>
              </a:solidFill>
              <a:latin typeface="Open Sans"/>
              <a:ea typeface="Open Sans"/>
              <a:cs typeface="Open Sans"/>
              <a:sym typeface="Open Sans"/>
            </a:endParaRPr>
          </a:p>
          <a:p>
            <a:pPr marL="0" lvl="0" indent="0" algn="l" rtl="0">
              <a:lnSpc>
                <a:spcPct val="100000"/>
              </a:lnSpc>
              <a:spcBef>
                <a:spcPts val="1200"/>
              </a:spcBef>
              <a:spcAft>
                <a:spcPts val="0"/>
              </a:spcAft>
              <a:buNone/>
            </a:pPr>
            <a:endParaRPr sz="145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450" b="1">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450">
                <a:solidFill>
                  <a:schemeClr val="dk1"/>
                </a:solidFill>
                <a:latin typeface="Open Sans"/>
                <a:ea typeface="Open Sans"/>
                <a:cs typeface="Open Sans"/>
                <a:sym typeface="Open Sans"/>
              </a:rPr>
              <a:t>In an ideal world …..could benefit from both</a:t>
            </a: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450">
                <a:solidFill>
                  <a:schemeClr val="dk1"/>
                </a:solidFill>
                <a:latin typeface="Open Sans"/>
                <a:ea typeface="Open Sans"/>
                <a:cs typeface="Open Sans"/>
                <a:sym typeface="Open Sans"/>
              </a:rPr>
              <a:t>	</a:t>
            </a: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450">
                <a:solidFill>
                  <a:schemeClr val="dk1"/>
                </a:solidFill>
                <a:latin typeface="Open Sans"/>
                <a:ea typeface="Open Sans"/>
                <a:cs typeface="Open Sans"/>
                <a:sym typeface="Open Sans"/>
              </a:rPr>
              <a:t>Ketamine first to help taper off antidepressant &amp; improve depression &amp; SI</a:t>
            </a: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endParaRPr sz="145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None/>
            </a:pPr>
            <a:r>
              <a:rPr lang="en" sz="1450">
                <a:solidFill>
                  <a:schemeClr val="dk1"/>
                </a:solidFill>
                <a:latin typeface="Open Sans"/>
                <a:ea typeface="Open Sans"/>
                <a:cs typeface="Open Sans"/>
                <a:sym typeface="Open Sans"/>
              </a:rPr>
              <a:t>MDMA to focus on PTSD </a:t>
            </a:r>
            <a:r>
              <a:rPr lang="en" sz="1450" i="1">
                <a:solidFill>
                  <a:schemeClr val="dk1"/>
                </a:solidFill>
                <a:latin typeface="Open Sans"/>
                <a:ea typeface="Open Sans"/>
                <a:cs typeface="Open Sans"/>
                <a:sym typeface="Open Sans"/>
              </a:rPr>
              <a:t> </a:t>
            </a:r>
            <a:endParaRPr sz="1450" b="1">
              <a:solidFill>
                <a:schemeClr val="dk1"/>
              </a:solidFill>
              <a:latin typeface="Open Sans"/>
              <a:ea typeface="Open Sans"/>
              <a:cs typeface="Open Sans"/>
              <a:sym typeface="Open Sans"/>
            </a:endParaRPr>
          </a:p>
        </p:txBody>
      </p:sp>
      <p:grpSp>
        <p:nvGrpSpPr>
          <p:cNvPr id="484" name="Google Shape;484;g3310169d34c_0_75"/>
          <p:cNvGrpSpPr/>
          <p:nvPr/>
        </p:nvGrpSpPr>
        <p:grpSpPr>
          <a:xfrm>
            <a:off x="1546081" y="4608803"/>
            <a:ext cx="7290208" cy="399900"/>
            <a:chOff x="392525" y="4397325"/>
            <a:chExt cx="8444582" cy="611375"/>
          </a:xfrm>
        </p:grpSpPr>
        <p:pic>
          <p:nvPicPr>
            <p:cNvPr id="485" name="Google Shape;485;g3310169d34c_0_75"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486" name="Google Shape;486;g3310169d34c_0_75"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487" name="Google Shape;487;g3310169d34c_0_75"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488" name="Google Shape;488;g3310169d34c_0_75"/>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2"/>
        <p:cNvGrpSpPr/>
        <p:nvPr/>
      </p:nvGrpSpPr>
      <p:grpSpPr>
        <a:xfrm>
          <a:off x="0" y="0"/>
          <a:ext cx="0" cy="0"/>
          <a:chOff x="0" y="0"/>
          <a:chExt cx="0" cy="0"/>
        </a:xfrm>
      </p:grpSpPr>
      <p:sp>
        <p:nvSpPr>
          <p:cNvPr id="493" name="Google Shape;493;g32e9c5f3243_0_82"/>
          <p:cNvSpPr/>
          <p:nvPr/>
        </p:nvSpPr>
        <p:spPr>
          <a:xfrm>
            <a:off x="0" y="0"/>
            <a:ext cx="9141600" cy="5143500"/>
          </a:xfrm>
          <a:prstGeom prst="rect">
            <a:avLst/>
          </a:prstGeom>
          <a:solidFill>
            <a:srgbClr val="CFE2F3"/>
          </a:solidFill>
          <a:ln>
            <a:noFill/>
          </a:ln>
        </p:spPr>
        <p:txBody>
          <a:bodyPr spcFirstLastPara="1" wrap="square" lIns="91425" tIns="45700" rIns="91425" bIns="45700" anchor="ctr" anchorCtr="0">
            <a:noAutofit/>
          </a:bodyPr>
          <a:lstStyle/>
          <a:p>
            <a:pPr marL="171450" marR="0" lvl="0" indent="-171450" algn="l" rtl="0">
              <a:lnSpc>
                <a:spcPct val="90000"/>
              </a:lnSpc>
              <a:spcBef>
                <a:spcPts val="750"/>
              </a:spcBef>
              <a:spcAft>
                <a:spcPts val="0"/>
              </a:spcAft>
              <a:buClr>
                <a:schemeClr val="lt1"/>
              </a:buClr>
              <a:buSzPts val="2100"/>
              <a:buFont typeface="Arial"/>
              <a:buChar char="●"/>
            </a:pPr>
            <a:r>
              <a:rPr lang="en" sz="2400" b="0" i="0" u="none" strike="noStrike" cap="none">
                <a:solidFill>
                  <a:schemeClr val="lt1"/>
                </a:solidFill>
                <a:latin typeface="Arial"/>
                <a:ea typeface="Arial"/>
                <a:cs typeface="Arial"/>
                <a:sym typeface="Arial"/>
              </a:rPr>
              <a:t>Leslie Me</a:t>
            </a:r>
            <a:endParaRPr sz="1400" b="0" i="0" u="none" strike="noStrike" cap="none">
              <a:solidFill>
                <a:srgbClr val="000000"/>
              </a:solidFill>
              <a:latin typeface="Arial"/>
              <a:ea typeface="Arial"/>
              <a:cs typeface="Arial"/>
              <a:sym typeface="Arial"/>
            </a:endParaRPr>
          </a:p>
        </p:txBody>
      </p:sp>
      <p:sp>
        <p:nvSpPr>
          <p:cNvPr id="494" name="Google Shape;494;g32e9c5f3243_0_82"/>
          <p:cNvSpPr txBox="1"/>
          <p:nvPr/>
        </p:nvSpPr>
        <p:spPr>
          <a:xfrm>
            <a:off x="3824775" y="980800"/>
            <a:ext cx="3868800" cy="910500"/>
          </a:xfrm>
          <a:prstGeom prst="rect">
            <a:avLst/>
          </a:prstGeom>
          <a:noFill/>
          <a:ln>
            <a:noFill/>
          </a:ln>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rgbClr val="000000"/>
              </a:buClr>
              <a:buSzPts val="275"/>
              <a:buFont typeface="Arial"/>
              <a:buNone/>
            </a:pPr>
            <a:r>
              <a:rPr lang="en" sz="2900" b="1">
                <a:solidFill>
                  <a:schemeClr val="dk1"/>
                </a:solidFill>
                <a:latin typeface="Century Gothic"/>
                <a:ea typeface="Century Gothic"/>
                <a:cs typeface="Century Gothic"/>
                <a:sym typeface="Century Gothic"/>
              </a:rPr>
              <a:t>Psilocybin</a:t>
            </a:r>
            <a:endParaRPr sz="2900" b="1" i="0" u="none" strike="noStrike" cap="none">
              <a:solidFill>
                <a:schemeClr val="dk1"/>
              </a:solidFill>
              <a:latin typeface="Century Gothic"/>
              <a:ea typeface="Century Gothic"/>
              <a:cs typeface="Century Gothic"/>
              <a:sym typeface="Century Gothic"/>
            </a:endParaRPr>
          </a:p>
        </p:txBody>
      </p:sp>
      <p:pic>
        <p:nvPicPr>
          <p:cNvPr id="495" name="Google Shape;495;g32e9c5f3243_0_82"/>
          <p:cNvPicPr preferRelativeResize="0"/>
          <p:nvPr/>
        </p:nvPicPr>
        <p:blipFill rotWithShape="1">
          <a:blip r:embed="rId3">
            <a:alphaModFix/>
          </a:blip>
          <a:srcRect l="17570" r="17570"/>
          <a:stretch/>
        </p:blipFill>
        <p:spPr>
          <a:xfrm>
            <a:off x="-62900" y="0"/>
            <a:ext cx="3132064" cy="51435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96" name="Google Shape;496;g32e9c5f3243_0_82"/>
          <p:cNvSpPr/>
          <p:nvPr/>
        </p:nvSpPr>
        <p:spPr>
          <a:xfrm rot="10800000" flipH="1">
            <a:off x="3592989" y="2228388"/>
            <a:ext cx="4630817" cy="16185"/>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g32e9c5f3243_0_82"/>
          <p:cNvSpPr txBox="1"/>
          <p:nvPr/>
        </p:nvSpPr>
        <p:spPr>
          <a:xfrm>
            <a:off x="3702525" y="2646900"/>
            <a:ext cx="4663200" cy="13920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1400"/>
              <a:buFont typeface="Arial"/>
              <a:buNone/>
            </a:pPr>
            <a:r>
              <a:rPr lang="en" sz="1900" b="1">
                <a:solidFill>
                  <a:schemeClr val="dk1"/>
                </a:solidFill>
                <a:latin typeface="Century Gothic"/>
                <a:ea typeface="Century Gothic"/>
                <a:cs typeface="Century Gothic"/>
                <a:sym typeface="Century Gothic"/>
              </a:rPr>
              <a:t>Mikhail Kogan, MD</a:t>
            </a:r>
            <a:endParaRPr sz="1900" b="1">
              <a:solidFill>
                <a:schemeClr val="dk1"/>
              </a:solidFill>
              <a:latin typeface="Century Gothic"/>
              <a:ea typeface="Century Gothic"/>
              <a:cs typeface="Century Gothic"/>
              <a:sym typeface="Century Gothic"/>
            </a:endParaRPr>
          </a:p>
          <a:p>
            <a:pPr marL="0" lvl="0" indent="0" algn="l" rtl="0">
              <a:spcBef>
                <a:spcPts val="75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George Washington University</a:t>
            </a:r>
            <a:endParaRPr sz="1800">
              <a:solidFill>
                <a:schemeClr val="dk1"/>
              </a:solidFill>
              <a:latin typeface="Century Gothic"/>
              <a:ea typeface="Century Gothic"/>
              <a:cs typeface="Century Gothic"/>
              <a:sym typeface="Century Gothic"/>
            </a:endParaRPr>
          </a:p>
          <a:p>
            <a:pPr marL="0" lvl="0" indent="0" algn="l" rtl="0">
              <a:spcBef>
                <a:spcPts val="10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GW Center for Integrative Medicine</a:t>
            </a:r>
            <a:endParaRPr sz="1900" b="1">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p:txBody>
      </p:sp>
      <p:grpSp>
        <p:nvGrpSpPr>
          <p:cNvPr id="498" name="Google Shape;498;g32e9c5f3243_0_82"/>
          <p:cNvGrpSpPr/>
          <p:nvPr/>
        </p:nvGrpSpPr>
        <p:grpSpPr>
          <a:xfrm>
            <a:off x="1546081" y="4608803"/>
            <a:ext cx="7290208" cy="399900"/>
            <a:chOff x="392525" y="4397325"/>
            <a:chExt cx="8444582" cy="611375"/>
          </a:xfrm>
        </p:grpSpPr>
        <p:pic>
          <p:nvPicPr>
            <p:cNvPr id="499" name="Google Shape;499;g32e9c5f3243_0_82"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500" name="Google Shape;500;g32e9c5f3243_0_82"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501" name="Google Shape;501;g32e9c5f3243_0_82"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502" name="Google Shape;502;g32e9c5f3243_0_82"/>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31e4d505bc_0_113"/>
          <p:cNvSpPr txBox="1">
            <a:spLocks noGrp="1"/>
          </p:cNvSpPr>
          <p:nvPr>
            <p:ph type="title"/>
          </p:nvPr>
        </p:nvSpPr>
        <p:spPr>
          <a:xfrm>
            <a:off x="226450" y="105700"/>
            <a:ext cx="85833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latin typeface="Century Gothic"/>
                <a:ea typeface="Century Gothic"/>
                <a:cs typeface="Century Gothic"/>
                <a:sym typeface="Century Gothic"/>
              </a:rPr>
              <a:t>From last year in Cleveland, IRCIMH 2024</a:t>
            </a:r>
            <a:endParaRPr b="1">
              <a:latin typeface="Century Gothic"/>
              <a:ea typeface="Century Gothic"/>
              <a:cs typeface="Century Gothic"/>
              <a:sym typeface="Century Gothic"/>
            </a:endParaRPr>
          </a:p>
        </p:txBody>
      </p:sp>
      <p:sp>
        <p:nvSpPr>
          <p:cNvPr id="217" name="Google Shape;217;g331e4d505bc_0_113"/>
          <p:cNvSpPr txBox="1">
            <a:spLocks noGrp="1"/>
          </p:cNvSpPr>
          <p:nvPr>
            <p:ph type="body" idx="1"/>
          </p:nvPr>
        </p:nvSpPr>
        <p:spPr>
          <a:xfrm>
            <a:off x="256200" y="1163250"/>
            <a:ext cx="8631600" cy="3507300"/>
          </a:xfrm>
          <a:prstGeom prst="rect">
            <a:avLst/>
          </a:prstGeom>
          <a:noFill/>
          <a:ln>
            <a:noFill/>
          </a:ln>
        </p:spPr>
        <p:txBody>
          <a:bodyPr spcFirstLastPara="1" wrap="square" lIns="91425" tIns="45700" rIns="91425" bIns="45700" anchor="t" anchorCtr="0">
            <a:normAutofit lnSpcReduction="10000"/>
          </a:bodyPr>
          <a:lstStyle/>
          <a:p>
            <a:pPr marL="571500" lvl="0" indent="-374650" algn="l" rtl="0">
              <a:lnSpc>
                <a:spcPct val="90000"/>
              </a:lnSpc>
              <a:spcBef>
                <a:spcPts val="0"/>
              </a:spcBef>
              <a:spcAft>
                <a:spcPts val="0"/>
              </a:spcAft>
              <a:buSzPts val="2300"/>
              <a:buFont typeface="Century Gothic"/>
              <a:buChar char="●"/>
            </a:pPr>
            <a:r>
              <a:rPr lang="en" sz="2300">
                <a:solidFill>
                  <a:schemeClr val="dk1"/>
                </a:solidFill>
                <a:latin typeface="Century Gothic"/>
                <a:ea typeface="Century Gothic"/>
                <a:cs typeface="Century Gothic"/>
                <a:sym typeface="Century Gothic"/>
              </a:rPr>
              <a:t>Mescaline from Peyote, San Pedro and Peruvian Torch cacti</a:t>
            </a:r>
            <a:endParaRPr sz="2300">
              <a:solidFill>
                <a:schemeClr val="dk1"/>
              </a:solidFill>
              <a:latin typeface="Century Gothic"/>
              <a:ea typeface="Century Gothic"/>
              <a:cs typeface="Century Gothic"/>
              <a:sym typeface="Century Gothic"/>
            </a:endParaRPr>
          </a:p>
          <a:p>
            <a:pPr marL="571500" lvl="0" indent="-374650" algn="l" rtl="0">
              <a:lnSpc>
                <a:spcPct val="90000"/>
              </a:lnSpc>
              <a:spcBef>
                <a:spcPts val="0"/>
              </a:spcBef>
              <a:spcAft>
                <a:spcPts val="0"/>
              </a:spcAft>
              <a:buSzPts val="2300"/>
              <a:buFont typeface="Century Gothic"/>
              <a:buChar char="●"/>
            </a:pPr>
            <a:r>
              <a:rPr lang="en" sz="2300">
                <a:solidFill>
                  <a:schemeClr val="dk1"/>
                </a:solidFill>
                <a:latin typeface="Century Gothic"/>
                <a:ea typeface="Century Gothic"/>
                <a:cs typeface="Century Gothic"/>
                <a:sym typeface="Century Gothic"/>
              </a:rPr>
              <a:t>DMT and Ayahuasca</a:t>
            </a:r>
            <a:endParaRPr sz="2300">
              <a:solidFill>
                <a:schemeClr val="dk1"/>
              </a:solidFill>
              <a:latin typeface="Century Gothic"/>
              <a:ea typeface="Century Gothic"/>
              <a:cs typeface="Century Gothic"/>
              <a:sym typeface="Century Gothic"/>
            </a:endParaRPr>
          </a:p>
          <a:p>
            <a:pPr marL="571500" lvl="0" indent="-374650" algn="l" rtl="0">
              <a:lnSpc>
                <a:spcPct val="90000"/>
              </a:lnSpc>
              <a:spcBef>
                <a:spcPts val="0"/>
              </a:spcBef>
              <a:spcAft>
                <a:spcPts val="0"/>
              </a:spcAft>
              <a:buSzPts val="2300"/>
              <a:buFont typeface="Century Gothic"/>
              <a:buChar char="●"/>
            </a:pPr>
            <a:r>
              <a:rPr lang="en" sz="2300">
                <a:solidFill>
                  <a:schemeClr val="dk1"/>
                </a:solidFill>
                <a:latin typeface="Century Gothic"/>
                <a:ea typeface="Century Gothic"/>
                <a:cs typeface="Century Gothic"/>
                <a:sym typeface="Century Gothic"/>
              </a:rPr>
              <a:t>5-Methoxy-DMT or “The Toad”</a:t>
            </a:r>
            <a:endParaRPr sz="2300">
              <a:solidFill>
                <a:schemeClr val="dk1"/>
              </a:solidFill>
              <a:latin typeface="Century Gothic"/>
              <a:ea typeface="Century Gothic"/>
              <a:cs typeface="Century Gothic"/>
              <a:sym typeface="Century Gothic"/>
            </a:endParaRPr>
          </a:p>
          <a:p>
            <a:pPr marL="571500" lvl="0" indent="-374650" algn="l" rtl="0">
              <a:lnSpc>
                <a:spcPct val="90000"/>
              </a:lnSpc>
              <a:spcBef>
                <a:spcPts val="0"/>
              </a:spcBef>
              <a:spcAft>
                <a:spcPts val="0"/>
              </a:spcAft>
              <a:buSzPts val="2300"/>
              <a:buFont typeface="Century Gothic"/>
              <a:buChar char="●"/>
            </a:pPr>
            <a:r>
              <a:rPr lang="en" sz="2300">
                <a:solidFill>
                  <a:schemeClr val="dk1"/>
                </a:solidFill>
                <a:latin typeface="Century Gothic"/>
                <a:ea typeface="Century Gothic"/>
                <a:cs typeface="Century Gothic"/>
                <a:sym typeface="Century Gothic"/>
              </a:rPr>
              <a:t>Ibogaine</a:t>
            </a:r>
            <a:endParaRPr sz="2300">
              <a:solidFill>
                <a:schemeClr val="dk1"/>
              </a:solidFill>
              <a:latin typeface="Century Gothic"/>
              <a:ea typeface="Century Gothic"/>
              <a:cs typeface="Century Gothic"/>
              <a:sym typeface="Century Gothic"/>
            </a:endParaRPr>
          </a:p>
          <a:p>
            <a:pPr marL="571500" lvl="0" indent="-374650" algn="l" rtl="0">
              <a:lnSpc>
                <a:spcPct val="90000"/>
              </a:lnSpc>
              <a:spcBef>
                <a:spcPts val="0"/>
              </a:spcBef>
              <a:spcAft>
                <a:spcPts val="0"/>
              </a:spcAft>
              <a:buSzPts val="2300"/>
              <a:buFont typeface="Century Gothic"/>
              <a:buChar char="●"/>
            </a:pPr>
            <a:r>
              <a:rPr lang="en" sz="2300">
                <a:solidFill>
                  <a:schemeClr val="dk1"/>
                </a:solidFill>
                <a:latin typeface="Century Gothic"/>
                <a:ea typeface="Century Gothic"/>
                <a:cs typeface="Century Gothic"/>
                <a:sym typeface="Century Gothic"/>
              </a:rPr>
              <a:t>LSD</a:t>
            </a:r>
            <a:endParaRPr sz="2300">
              <a:solidFill>
                <a:schemeClr val="dk1"/>
              </a:solidFill>
              <a:latin typeface="Century Gothic"/>
              <a:ea typeface="Century Gothic"/>
              <a:cs typeface="Century Gothic"/>
              <a:sym typeface="Century Gothic"/>
            </a:endParaRPr>
          </a:p>
          <a:p>
            <a:pPr marL="571500" lvl="0" indent="-374650" algn="l" rtl="0">
              <a:lnSpc>
                <a:spcPct val="90000"/>
              </a:lnSpc>
              <a:spcBef>
                <a:spcPts val="0"/>
              </a:spcBef>
              <a:spcAft>
                <a:spcPts val="0"/>
              </a:spcAft>
              <a:buSzPts val="2300"/>
              <a:buFont typeface="Century Gothic"/>
              <a:buChar char="●"/>
            </a:pPr>
            <a:r>
              <a:rPr lang="en" sz="2300">
                <a:solidFill>
                  <a:schemeClr val="dk1"/>
                </a:solidFill>
                <a:latin typeface="Century Gothic"/>
                <a:ea typeface="Century Gothic"/>
                <a:cs typeface="Century Gothic"/>
                <a:sym typeface="Century Gothic"/>
              </a:rPr>
              <a:t>MDMA</a:t>
            </a:r>
            <a:endParaRPr sz="2300">
              <a:solidFill>
                <a:schemeClr val="dk1"/>
              </a:solidFill>
              <a:latin typeface="Century Gothic"/>
              <a:ea typeface="Century Gothic"/>
              <a:cs typeface="Century Gothic"/>
              <a:sym typeface="Century Gothic"/>
            </a:endParaRPr>
          </a:p>
          <a:p>
            <a:pPr marL="571500" lvl="0" indent="-374650" algn="l" rtl="0">
              <a:spcBef>
                <a:spcPts val="0"/>
              </a:spcBef>
              <a:spcAft>
                <a:spcPts val="0"/>
              </a:spcAft>
              <a:buSzPts val="2300"/>
              <a:buFont typeface="Century Gothic"/>
              <a:buChar char="●"/>
            </a:pPr>
            <a:r>
              <a:rPr lang="en" sz="2300">
                <a:solidFill>
                  <a:schemeClr val="dk1"/>
                </a:solidFill>
                <a:latin typeface="Century Gothic"/>
                <a:ea typeface="Century Gothic"/>
                <a:cs typeface="Century Gothic"/>
                <a:sym typeface="Century Gothic"/>
              </a:rPr>
              <a:t>Kratom*</a:t>
            </a:r>
            <a:endParaRPr sz="2300">
              <a:solidFill>
                <a:schemeClr val="dk1"/>
              </a:solidFill>
              <a:latin typeface="Century Gothic"/>
              <a:ea typeface="Century Gothic"/>
              <a:cs typeface="Century Gothic"/>
              <a:sym typeface="Century Gothic"/>
            </a:endParaRPr>
          </a:p>
          <a:p>
            <a:pPr marL="571500" lvl="0" indent="-374650" algn="l" rtl="0">
              <a:lnSpc>
                <a:spcPct val="90000"/>
              </a:lnSpc>
              <a:spcBef>
                <a:spcPts val="0"/>
              </a:spcBef>
              <a:spcAft>
                <a:spcPts val="0"/>
              </a:spcAft>
              <a:buSzPts val="2300"/>
              <a:buFont typeface="Century Gothic"/>
              <a:buChar char="●"/>
            </a:pPr>
            <a:r>
              <a:rPr lang="en" sz="2300">
                <a:solidFill>
                  <a:schemeClr val="dk1"/>
                </a:solidFill>
                <a:latin typeface="Century Gothic"/>
                <a:ea typeface="Century Gothic"/>
                <a:cs typeface="Century Gothic"/>
                <a:sym typeface="Century Gothic"/>
              </a:rPr>
              <a:t>Psilocybin</a:t>
            </a:r>
            <a:endParaRPr sz="2300">
              <a:solidFill>
                <a:schemeClr val="dk1"/>
              </a:solidFill>
              <a:latin typeface="Century Gothic"/>
              <a:ea typeface="Century Gothic"/>
              <a:cs typeface="Century Gothic"/>
              <a:sym typeface="Century Gothic"/>
            </a:endParaRPr>
          </a:p>
          <a:p>
            <a:pPr marL="571500" lvl="0" indent="-374650" algn="l" rtl="0">
              <a:lnSpc>
                <a:spcPct val="90000"/>
              </a:lnSpc>
              <a:spcBef>
                <a:spcPts val="0"/>
              </a:spcBef>
              <a:spcAft>
                <a:spcPts val="0"/>
              </a:spcAft>
              <a:buSzPts val="2300"/>
              <a:buFont typeface="Century Gothic"/>
              <a:buChar char="●"/>
            </a:pPr>
            <a:r>
              <a:rPr lang="en" sz="2300">
                <a:solidFill>
                  <a:schemeClr val="dk1"/>
                </a:solidFill>
                <a:latin typeface="Century Gothic"/>
                <a:ea typeface="Century Gothic"/>
                <a:cs typeface="Century Gothic"/>
                <a:sym typeface="Century Gothic"/>
              </a:rPr>
              <a:t>Ketamine</a:t>
            </a:r>
            <a:endParaRPr sz="2300">
              <a:solidFill>
                <a:schemeClr val="dk1"/>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r>
              <a:rPr lang="en">
                <a:solidFill>
                  <a:schemeClr val="dk1"/>
                </a:solidFill>
                <a:latin typeface="Century Gothic"/>
                <a:ea typeface="Century Gothic"/>
                <a:cs typeface="Century Gothic"/>
                <a:sym typeface="Century Gothic"/>
              </a:rPr>
              <a:t>*not a psychedelic substance</a:t>
            </a:r>
            <a:endParaRPr>
              <a:solidFill>
                <a:schemeClr val="dk1"/>
              </a:solidFill>
              <a:latin typeface="Century Gothic"/>
              <a:ea typeface="Century Gothic"/>
              <a:cs typeface="Century Gothic"/>
              <a:sym typeface="Century Gothic"/>
            </a:endParaRPr>
          </a:p>
        </p:txBody>
      </p:sp>
      <p:grpSp>
        <p:nvGrpSpPr>
          <p:cNvPr id="218" name="Google Shape;218;g331e4d505bc_0_113"/>
          <p:cNvGrpSpPr/>
          <p:nvPr/>
        </p:nvGrpSpPr>
        <p:grpSpPr>
          <a:xfrm>
            <a:off x="153163" y="4733910"/>
            <a:ext cx="8837676" cy="409579"/>
            <a:chOff x="0" y="4625848"/>
            <a:chExt cx="9144001" cy="521690"/>
          </a:xfrm>
        </p:grpSpPr>
        <p:pic>
          <p:nvPicPr>
            <p:cNvPr id="219" name="Google Shape;219;g331e4d505bc_0_113" descr="A blue rectangle with white letters&#10;&#10;Description automatically generated"/>
            <p:cNvPicPr preferRelativeResize="0"/>
            <p:nvPr/>
          </p:nvPicPr>
          <p:blipFill rotWithShape="1">
            <a:blip r:embed="rId3">
              <a:alphaModFix/>
            </a:blip>
            <a:srcRect/>
            <a:stretch/>
          </p:blipFill>
          <p:spPr>
            <a:xfrm>
              <a:off x="6346670" y="4692482"/>
              <a:ext cx="2797331" cy="436574"/>
            </a:xfrm>
            <a:prstGeom prst="rect">
              <a:avLst/>
            </a:prstGeom>
            <a:noFill/>
            <a:ln>
              <a:noFill/>
            </a:ln>
          </p:spPr>
        </p:pic>
        <p:pic>
          <p:nvPicPr>
            <p:cNvPr id="220" name="Google Shape;220;g331e4d505bc_0_113" descr="A close-up of a logo&#10;&#10;Description automatically generated"/>
            <p:cNvPicPr preferRelativeResize="0"/>
            <p:nvPr/>
          </p:nvPicPr>
          <p:blipFill rotWithShape="1">
            <a:blip r:embed="rId4">
              <a:alphaModFix/>
            </a:blip>
            <a:srcRect/>
            <a:stretch/>
          </p:blipFill>
          <p:spPr>
            <a:xfrm>
              <a:off x="3051788" y="4693794"/>
              <a:ext cx="2252800" cy="453744"/>
            </a:xfrm>
            <a:prstGeom prst="rect">
              <a:avLst/>
            </a:prstGeom>
            <a:noFill/>
            <a:ln>
              <a:noFill/>
            </a:ln>
          </p:spPr>
        </p:pic>
        <p:pic>
          <p:nvPicPr>
            <p:cNvPr id="221" name="Google Shape;221;g331e4d505bc_0_113" descr="A blue and black logo&#10;&#10;Description automatically generated"/>
            <p:cNvPicPr preferRelativeResize="0"/>
            <p:nvPr/>
          </p:nvPicPr>
          <p:blipFill rotWithShape="1">
            <a:blip r:embed="rId5">
              <a:alphaModFix/>
            </a:blip>
            <a:srcRect/>
            <a:stretch/>
          </p:blipFill>
          <p:spPr>
            <a:xfrm>
              <a:off x="0" y="4625848"/>
              <a:ext cx="2009707" cy="517652"/>
            </a:xfrm>
            <a:prstGeom prst="rect">
              <a:avLst/>
            </a:prstGeom>
            <a:noFill/>
            <a:ln>
              <a:noFill/>
            </a:ln>
          </p:spPr>
        </p:pic>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339458f4835_1_15"/>
          <p:cNvSpPr txBox="1">
            <a:spLocks noGrp="1"/>
          </p:cNvSpPr>
          <p:nvPr>
            <p:ph type="title"/>
          </p:nvPr>
        </p:nvSpPr>
        <p:spPr>
          <a:xfrm>
            <a:off x="316500" y="107900"/>
            <a:ext cx="6379800" cy="71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a:t>Psilocybin (Mushrooms) </a:t>
            </a:r>
            <a:endParaRPr sz="2000"/>
          </a:p>
        </p:txBody>
      </p:sp>
      <p:sp>
        <p:nvSpPr>
          <p:cNvPr id="508" name="Google Shape;508;g339458f4835_1_15"/>
          <p:cNvSpPr txBox="1">
            <a:spLocks noGrp="1"/>
          </p:cNvSpPr>
          <p:nvPr>
            <p:ph type="body" idx="1"/>
          </p:nvPr>
        </p:nvSpPr>
        <p:spPr>
          <a:xfrm>
            <a:off x="0" y="881250"/>
            <a:ext cx="5790600" cy="3328800"/>
          </a:xfrm>
          <a:prstGeom prst="rect">
            <a:avLst/>
          </a:prstGeom>
        </p:spPr>
        <p:txBody>
          <a:bodyPr spcFirstLastPara="1" wrap="square" lIns="91425" tIns="45700" rIns="91425" bIns="45700" anchor="t" anchorCtr="0">
            <a:noAutofit/>
          </a:bodyPr>
          <a:lstStyle/>
          <a:p>
            <a:pPr marL="457200" lvl="0" indent="-317500" algn="l" rtl="0">
              <a:lnSpc>
                <a:spcPct val="115000"/>
              </a:lnSpc>
              <a:spcBef>
                <a:spcPts val="150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MOA: </a:t>
            </a:r>
            <a:r>
              <a:rPr lang="en" sz="1400">
                <a:solidFill>
                  <a:srgbClr val="0D0D0D"/>
                </a:solidFill>
                <a:highlight>
                  <a:srgbClr val="FFFFFF"/>
                </a:highlight>
                <a:latin typeface="Roboto"/>
                <a:ea typeface="Roboto"/>
                <a:cs typeface="Roboto"/>
                <a:sym typeface="Roboto"/>
              </a:rPr>
              <a:t>Serotonin receptor agonist, particularly targeting 5-HT2A receptors</a:t>
            </a:r>
            <a:endParaRPr sz="1400">
              <a:solidFill>
                <a:srgbClr val="0D0D0D"/>
              </a:solidFill>
              <a:highlight>
                <a:srgbClr val="FFFFFF"/>
              </a:highlight>
              <a:latin typeface="Roboto"/>
              <a:ea typeface="Roboto"/>
              <a:cs typeface="Roboto"/>
              <a:sym typeface="Roboto"/>
            </a:endParaRPr>
          </a:p>
          <a:p>
            <a:pPr marL="457200" lvl="0" indent="-317500" algn="l" rtl="0">
              <a:lnSpc>
                <a:spcPct val="115000"/>
              </a:lnSpc>
              <a:spcBef>
                <a:spcPts val="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Route: </a:t>
            </a:r>
            <a:r>
              <a:rPr lang="en" sz="1400">
                <a:solidFill>
                  <a:srgbClr val="0D0D0D"/>
                </a:solidFill>
                <a:highlight>
                  <a:srgbClr val="FFFFFF"/>
                </a:highlight>
                <a:latin typeface="Roboto"/>
                <a:ea typeface="Roboto"/>
                <a:cs typeface="Roboto"/>
                <a:sym typeface="Roboto"/>
              </a:rPr>
              <a:t>Typically oral, consumed in dried mushroom form or as an extract (note most trials to date use injection of pure extract)</a:t>
            </a:r>
            <a:endParaRPr sz="1400">
              <a:solidFill>
                <a:srgbClr val="0D0D0D"/>
              </a:solidFill>
              <a:highlight>
                <a:srgbClr val="FFFFFF"/>
              </a:highlight>
              <a:latin typeface="Roboto"/>
              <a:ea typeface="Roboto"/>
              <a:cs typeface="Roboto"/>
              <a:sym typeface="Roboto"/>
            </a:endParaRPr>
          </a:p>
          <a:p>
            <a:pPr marL="457200" lvl="0" indent="-317500" algn="l" rtl="0">
              <a:lnSpc>
                <a:spcPct val="115000"/>
              </a:lnSpc>
              <a:spcBef>
                <a:spcPts val="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Effects: </a:t>
            </a:r>
            <a:r>
              <a:rPr lang="en" sz="1400">
                <a:solidFill>
                  <a:srgbClr val="0D0D0D"/>
                </a:solidFill>
                <a:highlight>
                  <a:srgbClr val="FFFFFF"/>
                </a:highlight>
                <a:latin typeface="Roboto"/>
                <a:ea typeface="Roboto"/>
                <a:cs typeface="Roboto"/>
                <a:sym typeface="Roboto"/>
              </a:rPr>
              <a:t>Euphoria, altered perception of time and space, visual and auditory hallucinations, introspection, spiritual experiences</a:t>
            </a:r>
            <a:endParaRPr sz="1400">
              <a:solidFill>
                <a:srgbClr val="0D0D0D"/>
              </a:solidFill>
              <a:highlight>
                <a:srgbClr val="FFFFFF"/>
              </a:highlight>
              <a:latin typeface="Roboto"/>
              <a:ea typeface="Roboto"/>
              <a:cs typeface="Roboto"/>
              <a:sym typeface="Roboto"/>
            </a:endParaRPr>
          </a:p>
          <a:p>
            <a:pPr marL="457200" lvl="0" indent="-317500" algn="l" rtl="0">
              <a:lnSpc>
                <a:spcPct val="115000"/>
              </a:lnSpc>
              <a:spcBef>
                <a:spcPts val="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Side Effects: </a:t>
            </a:r>
            <a:r>
              <a:rPr lang="en" sz="1400">
                <a:solidFill>
                  <a:srgbClr val="0D0D0D"/>
                </a:solidFill>
                <a:highlight>
                  <a:srgbClr val="FFFFFF"/>
                </a:highlight>
                <a:latin typeface="Roboto"/>
                <a:ea typeface="Roboto"/>
                <a:cs typeface="Roboto"/>
                <a:sym typeface="Roboto"/>
              </a:rPr>
              <a:t>Nausea, anxiety, paranoia, increased heart rate, pupil dilation, derealization or depersonalization</a:t>
            </a:r>
            <a:endParaRPr sz="1400">
              <a:solidFill>
                <a:srgbClr val="0D0D0D"/>
              </a:solidFill>
              <a:highlight>
                <a:srgbClr val="FFFFFF"/>
              </a:highlight>
              <a:latin typeface="Roboto"/>
              <a:ea typeface="Roboto"/>
              <a:cs typeface="Roboto"/>
              <a:sym typeface="Roboto"/>
            </a:endParaRPr>
          </a:p>
          <a:p>
            <a:pPr marL="457200" lvl="0" indent="-317500" algn="l" rtl="0">
              <a:lnSpc>
                <a:spcPct val="115000"/>
              </a:lnSpc>
              <a:spcBef>
                <a:spcPts val="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Contraindications: </a:t>
            </a:r>
            <a:r>
              <a:rPr lang="en" sz="1400">
                <a:solidFill>
                  <a:srgbClr val="0D0D0D"/>
                </a:solidFill>
                <a:highlight>
                  <a:srgbClr val="FFFFFF"/>
                </a:highlight>
                <a:latin typeface="Roboto"/>
                <a:ea typeface="Roboto"/>
                <a:cs typeface="Roboto"/>
                <a:sym typeface="Roboto"/>
              </a:rPr>
              <a:t>History of psychosis or psychotic disorders, severe cardiovascular disease, pregnancy</a:t>
            </a:r>
            <a:endParaRPr sz="1400">
              <a:solidFill>
                <a:srgbClr val="0D0D0D"/>
              </a:solidFill>
              <a:highlight>
                <a:srgbClr val="FFFFFF"/>
              </a:highlight>
              <a:latin typeface="Roboto"/>
              <a:ea typeface="Roboto"/>
              <a:cs typeface="Roboto"/>
              <a:sym typeface="Roboto"/>
            </a:endParaRPr>
          </a:p>
          <a:p>
            <a:pPr marL="457200" lvl="0" indent="-317500" algn="l" rtl="0">
              <a:lnSpc>
                <a:spcPct val="115000"/>
              </a:lnSpc>
              <a:spcBef>
                <a:spcPts val="0"/>
              </a:spcBef>
              <a:spcAft>
                <a:spcPts val="0"/>
              </a:spcAft>
              <a:buClr>
                <a:srgbClr val="0D0D0D"/>
              </a:buClr>
              <a:buSzPts val="1400"/>
              <a:buFont typeface="Roboto"/>
              <a:buChar char="●"/>
            </a:pPr>
            <a:r>
              <a:rPr lang="en" sz="1400" b="1">
                <a:solidFill>
                  <a:srgbClr val="0D0D0D"/>
                </a:solidFill>
                <a:highlight>
                  <a:srgbClr val="FFFFFF"/>
                </a:highlight>
                <a:latin typeface="Roboto"/>
                <a:ea typeface="Roboto"/>
                <a:cs typeface="Roboto"/>
                <a:sym typeface="Roboto"/>
              </a:rPr>
              <a:t>Combining with SSRIs/SNRIs</a:t>
            </a:r>
            <a:r>
              <a:rPr lang="en" sz="1400">
                <a:solidFill>
                  <a:srgbClr val="0D0D0D"/>
                </a:solidFill>
                <a:highlight>
                  <a:srgbClr val="FFFFFF"/>
                </a:highlight>
                <a:latin typeface="Roboto"/>
                <a:ea typeface="Roboto"/>
                <a:cs typeface="Roboto"/>
                <a:sym typeface="Roboto"/>
              </a:rPr>
              <a:t>: May diminish effects due to serotonin receptor competition; potential for increased risk of serotonin syndrome, use caution</a:t>
            </a:r>
            <a:endParaRPr sz="1400">
              <a:solidFill>
                <a:srgbClr val="0D0D0D"/>
              </a:solidFill>
              <a:highlight>
                <a:srgbClr val="FFFFFF"/>
              </a:highlight>
              <a:latin typeface="Roboto"/>
              <a:ea typeface="Roboto"/>
              <a:cs typeface="Roboto"/>
              <a:sym typeface="Roboto"/>
            </a:endParaRPr>
          </a:p>
          <a:p>
            <a:pPr marL="0" lvl="0" indent="0" algn="l" rtl="0">
              <a:lnSpc>
                <a:spcPct val="115000"/>
              </a:lnSpc>
              <a:spcBef>
                <a:spcPts val="1500"/>
              </a:spcBef>
              <a:spcAft>
                <a:spcPts val="0"/>
              </a:spcAft>
              <a:buNone/>
            </a:pPr>
            <a:endParaRPr sz="1200">
              <a:solidFill>
                <a:srgbClr val="0D0D0D"/>
              </a:solidFill>
              <a:highlight>
                <a:srgbClr val="FFFFFF"/>
              </a:highlight>
              <a:latin typeface="Roboto"/>
              <a:ea typeface="Roboto"/>
              <a:cs typeface="Roboto"/>
              <a:sym typeface="Roboto"/>
            </a:endParaRPr>
          </a:p>
          <a:p>
            <a:pPr marL="0" lvl="0" indent="0" algn="l" rtl="0">
              <a:lnSpc>
                <a:spcPct val="80000"/>
              </a:lnSpc>
              <a:spcBef>
                <a:spcPts val="1500"/>
              </a:spcBef>
              <a:spcAft>
                <a:spcPts val="0"/>
              </a:spcAft>
              <a:buClr>
                <a:schemeClr val="dk1"/>
              </a:buClr>
              <a:buSzPts val="935"/>
              <a:buFont typeface="Arial"/>
              <a:buNone/>
            </a:pPr>
            <a:r>
              <a:rPr lang="en" sz="1530">
                <a:solidFill>
                  <a:schemeClr val="dk1"/>
                </a:solidFill>
              </a:rPr>
              <a:t>	</a:t>
            </a:r>
            <a:endParaRPr sz="1530">
              <a:solidFill>
                <a:schemeClr val="dk1"/>
              </a:solidFill>
            </a:endParaRPr>
          </a:p>
        </p:txBody>
      </p:sp>
      <p:pic>
        <p:nvPicPr>
          <p:cNvPr id="509" name="Google Shape;509;g339458f4835_1_15"/>
          <p:cNvPicPr preferRelativeResize="0"/>
          <p:nvPr/>
        </p:nvPicPr>
        <p:blipFill>
          <a:blip r:embed="rId3">
            <a:alphaModFix/>
          </a:blip>
          <a:stretch>
            <a:fillRect/>
          </a:stretch>
        </p:blipFill>
        <p:spPr>
          <a:xfrm>
            <a:off x="6608563" y="311125"/>
            <a:ext cx="1794224" cy="1482675"/>
          </a:xfrm>
          <a:prstGeom prst="rect">
            <a:avLst/>
          </a:prstGeom>
          <a:noFill/>
          <a:ln>
            <a:noFill/>
          </a:ln>
        </p:spPr>
      </p:pic>
      <p:pic>
        <p:nvPicPr>
          <p:cNvPr id="510" name="Google Shape;510;g339458f4835_1_15"/>
          <p:cNvPicPr preferRelativeResize="0"/>
          <p:nvPr/>
        </p:nvPicPr>
        <p:blipFill>
          <a:blip r:embed="rId4">
            <a:alphaModFix/>
          </a:blip>
          <a:stretch>
            <a:fillRect/>
          </a:stretch>
        </p:blipFill>
        <p:spPr>
          <a:xfrm>
            <a:off x="6011713" y="1930050"/>
            <a:ext cx="2987901" cy="2204925"/>
          </a:xfrm>
          <a:prstGeom prst="rect">
            <a:avLst/>
          </a:prstGeom>
          <a:noFill/>
          <a:ln>
            <a:noFill/>
          </a:ln>
        </p:spPr>
      </p:pic>
      <p:grpSp>
        <p:nvGrpSpPr>
          <p:cNvPr id="511" name="Google Shape;511;g339458f4835_1_15"/>
          <p:cNvGrpSpPr/>
          <p:nvPr/>
        </p:nvGrpSpPr>
        <p:grpSpPr>
          <a:xfrm>
            <a:off x="678906" y="4648528"/>
            <a:ext cx="7290208" cy="399900"/>
            <a:chOff x="392525" y="4397325"/>
            <a:chExt cx="8444582" cy="611375"/>
          </a:xfrm>
        </p:grpSpPr>
        <p:pic>
          <p:nvPicPr>
            <p:cNvPr id="512" name="Google Shape;512;g339458f4835_1_15"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513" name="Google Shape;513;g339458f4835_1_15" descr="A blue and black logo&#10;&#10;Description automatically generated"/>
            <p:cNvPicPr preferRelativeResize="0"/>
            <p:nvPr/>
          </p:nvPicPr>
          <p:blipFill rotWithShape="1">
            <a:blip r:embed="rId6">
              <a:alphaModFix/>
            </a:blip>
            <a:srcRect/>
            <a:stretch/>
          </p:blipFill>
          <p:spPr>
            <a:xfrm>
              <a:off x="6827400" y="4444186"/>
              <a:ext cx="2009707" cy="517652"/>
            </a:xfrm>
            <a:prstGeom prst="rect">
              <a:avLst/>
            </a:prstGeom>
            <a:noFill/>
            <a:ln>
              <a:noFill/>
            </a:ln>
          </p:spPr>
        </p:pic>
        <p:pic>
          <p:nvPicPr>
            <p:cNvPr id="514" name="Google Shape;514;g339458f4835_1_15" descr="A close-up of a logo&#10;&#10;Description automatically generated"/>
            <p:cNvPicPr preferRelativeResize="0"/>
            <p:nvPr/>
          </p:nvPicPr>
          <p:blipFill rotWithShape="1">
            <a:blip r:embed="rId7">
              <a:alphaModFix/>
            </a:blip>
            <a:srcRect/>
            <a:stretch/>
          </p:blipFill>
          <p:spPr>
            <a:xfrm>
              <a:off x="4108125" y="4444188"/>
              <a:ext cx="2570052" cy="517650"/>
            </a:xfrm>
            <a:prstGeom prst="rect">
              <a:avLst/>
            </a:prstGeom>
            <a:noFill/>
            <a:ln>
              <a:noFill/>
            </a:ln>
          </p:spPr>
        </p:pic>
        <p:pic>
          <p:nvPicPr>
            <p:cNvPr id="515" name="Google Shape;515;g339458f4835_1_15"/>
            <p:cNvPicPr preferRelativeResize="0"/>
            <p:nvPr/>
          </p:nvPicPr>
          <p:blipFill>
            <a:blip r:embed="rId8">
              <a:alphaModFix/>
            </a:blip>
            <a:stretch>
              <a:fillRect/>
            </a:stretch>
          </p:blipFill>
          <p:spPr>
            <a:xfrm>
              <a:off x="2558213" y="4397325"/>
              <a:ext cx="1400700" cy="611375"/>
            </a:xfrm>
            <a:prstGeom prst="rect">
              <a:avLst/>
            </a:prstGeom>
            <a:noFill/>
            <a:ln>
              <a:noFill/>
            </a:ln>
          </p:spPr>
        </p:pic>
      </p:gr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32f3481b8e5_0_0"/>
          <p:cNvSpPr txBox="1">
            <a:spLocks noGrp="1"/>
          </p:cNvSpPr>
          <p:nvPr>
            <p:ph type="title"/>
          </p:nvPr>
        </p:nvSpPr>
        <p:spPr>
          <a:xfrm>
            <a:off x="311700" y="931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Let’s look at 2 cases</a:t>
            </a:r>
            <a:endParaRPr/>
          </a:p>
        </p:txBody>
      </p:sp>
      <p:sp>
        <p:nvSpPr>
          <p:cNvPr id="521" name="Google Shape;521;g32f3481b8e5_0_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sz="1200">
              <a:solidFill>
                <a:srgbClr val="222222"/>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graphicFrame>
        <p:nvGraphicFramePr>
          <p:cNvPr id="522" name="Google Shape;522;g32f3481b8e5_0_0"/>
          <p:cNvGraphicFramePr/>
          <p:nvPr/>
        </p:nvGraphicFramePr>
        <p:xfrm>
          <a:off x="311700" y="833513"/>
          <a:ext cx="3000000" cy="3000000"/>
        </p:xfrm>
        <a:graphic>
          <a:graphicData uri="http://schemas.openxmlformats.org/drawingml/2006/table">
            <a:tbl>
              <a:tblPr>
                <a:noFill/>
                <a:tableStyleId>{3C85558F-456B-4893-9695-5402644796CE}</a:tableStyleId>
              </a:tblPr>
              <a:tblGrid>
                <a:gridCol w="2271000">
                  <a:extLst>
                    <a:ext uri="{9D8B030D-6E8A-4147-A177-3AD203B41FA5}">
                      <a16:colId xmlns:a16="http://schemas.microsoft.com/office/drawing/2014/main" val="20000"/>
                    </a:ext>
                  </a:extLst>
                </a:gridCol>
                <a:gridCol w="2778100">
                  <a:extLst>
                    <a:ext uri="{9D8B030D-6E8A-4147-A177-3AD203B41FA5}">
                      <a16:colId xmlns:a16="http://schemas.microsoft.com/office/drawing/2014/main" val="20001"/>
                    </a:ext>
                  </a:extLst>
                </a:gridCol>
                <a:gridCol w="3471500">
                  <a:extLst>
                    <a:ext uri="{9D8B030D-6E8A-4147-A177-3AD203B41FA5}">
                      <a16:colId xmlns:a16="http://schemas.microsoft.com/office/drawing/2014/main" val="20002"/>
                    </a:ext>
                  </a:extLst>
                </a:gridCol>
              </a:tblGrid>
              <a:tr h="1266600">
                <a:tc>
                  <a:txBody>
                    <a:bodyPr/>
                    <a:lstStyle/>
                    <a:p>
                      <a:pPr marL="0" lvl="0" indent="0" algn="l" rtl="0">
                        <a:spcBef>
                          <a:spcPts val="0"/>
                        </a:spcBef>
                        <a:spcAft>
                          <a:spcPts val="0"/>
                        </a:spcAft>
                        <a:buNone/>
                      </a:pPr>
                      <a:r>
                        <a:rPr lang="en" b="1"/>
                        <a:t>Who?</a:t>
                      </a:r>
                      <a:endParaRPr b="1"/>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9525" cap="flat" cmpd="sng">
                      <a:solidFill>
                        <a:srgbClr val="F4CCCC"/>
                      </a:solidFill>
                      <a:prstDash val="solid"/>
                      <a:round/>
                      <a:headEnd type="none" w="sm" len="sm"/>
                      <a:tailEnd type="none" w="sm" len="sm"/>
                    </a:lnT>
                    <a:lnB w="9525" cap="flat" cmpd="sng">
                      <a:solidFill>
                        <a:schemeClr val="lt1"/>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b="1"/>
                        <a:t>Kate</a:t>
                      </a:r>
                      <a:endParaRPr b="1"/>
                    </a:p>
                    <a:p>
                      <a:pPr marL="0" lvl="0" indent="0" algn="l" rtl="0">
                        <a:spcBef>
                          <a:spcPts val="0"/>
                        </a:spcBef>
                        <a:spcAft>
                          <a:spcPts val="0"/>
                        </a:spcAft>
                        <a:buNone/>
                      </a:pPr>
                      <a:r>
                        <a:rPr lang="en"/>
                        <a:t>62 year old woman with metastatic ovarian cancer.</a:t>
                      </a:r>
                      <a:endParaRPr/>
                    </a:p>
                    <a:p>
                      <a:pPr marL="0" lvl="0" indent="0" algn="l" rtl="0">
                        <a:spcBef>
                          <a:spcPts val="0"/>
                        </a:spcBef>
                        <a:spcAft>
                          <a:spcPts val="0"/>
                        </a:spcAft>
                        <a:buNone/>
                      </a:pPr>
                      <a:r>
                        <a:rPr lang="en"/>
                        <a:t>on palliative care</a:t>
                      </a:r>
                      <a:endParaRPr/>
                    </a:p>
                  </a:txBody>
                  <a:tcPr marL="91425" marR="91425" marT="91425" marB="91425">
                    <a:lnL w="9525" cap="flat" cmpd="sng">
                      <a:solidFill>
                        <a:srgbClr val="F4CCCC"/>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b="1"/>
                        <a:t>Brian</a:t>
                      </a:r>
                      <a:endParaRPr b="1"/>
                    </a:p>
                    <a:p>
                      <a:pPr marL="0" lvl="0" indent="0" algn="l" rtl="0">
                        <a:spcBef>
                          <a:spcPts val="0"/>
                        </a:spcBef>
                        <a:spcAft>
                          <a:spcPts val="0"/>
                        </a:spcAft>
                        <a:buNone/>
                      </a:pPr>
                      <a:r>
                        <a:rPr lang="en"/>
                        <a:t>36 year old man with long standing mild depression contributing to problems at home with wife and children.</a:t>
                      </a:r>
                      <a:endParaRPr/>
                    </a:p>
                    <a:p>
                      <a:pPr marL="0" lvl="0" indent="0" algn="l" rtl="0">
                        <a:spcBef>
                          <a:spcPts val="0"/>
                        </a:spcBef>
                        <a:spcAft>
                          <a:spcPts val="0"/>
                        </a:spcAft>
                        <a:buNone/>
                      </a:pPr>
                      <a:r>
                        <a:rPr lang="en"/>
                        <a:t>Never felt any help from Antidepressants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824975">
                <a:tc>
                  <a:txBody>
                    <a:bodyPr/>
                    <a:lstStyle/>
                    <a:p>
                      <a:pPr marL="0" lvl="0" indent="0" algn="l" rtl="0">
                        <a:spcBef>
                          <a:spcPts val="0"/>
                        </a:spcBef>
                        <a:spcAft>
                          <a:spcPts val="0"/>
                        </a:spcAft>
                        <a:buNone/>
                      </a:pPr>
                      <a:r>
                        <a:rPr lang="en" b="1"/>
                        <a:t>Why?</a:t>
                      </a:r>
                      <a:endParaRPr b="1"/>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Struggling with accepting death and looking for more peace in last months</a:t>
                      </a:r>
                      <a:endParaRPr/>
                    </a:p>
                  </a:txBody>
                  <a:tcPr marL="91425" marR="91425" marT="91425" marB="91425">
                    <a:lnL w="9525" cap="flat" cmpd="sng">
                      <a:solidFill>
                        <a:schemeClr val="lt1"/>
                      </a:solidFill>
                      <a:prstDash val="solid"/>
                      <a:round/>
                      <a:headEnd type="none" w="sm" len="sm"/>
                      <a:tailEnd type="none" w="sm" len="sm"/>
                    </a:lnL>
                    <a:lnT w="9525" cap="flat" cmpd="sng">
                      <a:solidFill>
                        <a:srgbClr val="9E9E9E"/>
                      </a:solidFill>
                      <a:prstDash val="solid"/>
                      <a:round/>
                      <a:headEnd type="none" w="sm" len="sm"/>
                      <a:tailEnd type="none" w="sm" len="sm"/>
                    </a:lnT>
                    <a:solidFill>
                      <a:srgbClr val="B4A7D6"/>
                    </a:solidFill>
                  </a:tcPr>
                </a:tc>
                <a:tc>
                  <a:txBody>
                    <a:bodyPr/>
                    <a:lstStyle/>
                    <a:p>
                      <a:pPr marL="0" lvl="0" indent="0" algn="l" rtl="0">
                        <a:spcBef>
                          <a:spcPts val="0"/>
                        </a:spcBef>
                        <a:spcAft>
                          <a:spcPts val="0"/>
                        </a:spcAft>
                        <a:buNone/>
                      </a:pPr>
                      <a:r>
                        <a:rPr lang="en"/>
                        <a:t>Hoping to improve depression and better family relationships</a:t>
                      </a:r>
                      <a:endParaRPr/>
                    </a:p>
                  </a:txBody>
                  <a:tcPr marL="91425" marR="91425" marT="91425" marB="91425">
                    <a:lnT w="9525" cap="flat" cmpd="sng">
                      <a:solidFill>
                        <a:srgbClr val="9E9E9E"/>
                      </a:solidFill>
                      <a:prstDash val="solid"/>
                      <a:round/>
                      <a:headEnd type="none" w="sm" len="sm"/>
                      <a:tailEnd type="none" w="sm" len="sm"/>
                    </a:lnT>
                    <a:solidFill>
                      <a:srgbClr val="A4C2F4"/>
                    </a:solidFill>
                  </a:tcPr>
                </a:tc>
                <a:extLst>
                  <a:ext uri="{0D108BD9-81ED-4DB2-BD59-A6C34878D82A}">
                    <a16:rowId xmlns:a16="http://schemas.microsoft.com/office/drawing/2014/main" val="10001"/>
                  </a:ext>
                </a:extLst>
              </a:tr>
              <a:tr h="818800">
                <a:tc>
                  <a:txBody>
                    <a:bodyPr/>
                    <a:lstStyle/>
                    <a:p>
                      <a:pPr marL="0" lvl="0" indent="0" algn="l" rtl="0">
                        <a:spcBef>
                          <a:spcPts val="0"/>
                        </a:spcBef>
                        <a:spcAft>
                          <a:spcPts val="0"/>
                        </a:spcAft>
                        <a:buNone/>
                      </a:pPr>
                      <a:r>
                        <a:rPr lang="en" b="1"/>
                        <a:t>Why Psilocybin?</a:t>
                      </a:r>
                      <a:endParaRPr b="1"/>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4CCCC"/>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Perception of “softer more mystical experience” </a:t>
                      </a:r>
                      <a:endParaRPr/>
                    </a:p>
                  </a:txBody>
                  <a:tcPr marL="91425" marR="91425" marT="91425" marB="91425">
                    <a:lnL w="9525" cap="flat" cmpd="sng">
                      <a:solidFill>
                        <a:srgbClr val="F4CCCC"/>
                      </a:solidFill>
                      <a:prstDash val="solid"/>
                      <a:round/>
                      <a:headEnd type="none" w="sm" len="sm"/>
                      <a:tailEnd type="none" w="sm" len="sm"/>
                    </a:lnL>
                    <a:solidFill>
                      <a:srgbClr val="B4A7D6"/>
                    </a:solidFill>
                  </a:tcPr>
                </a:tc>
                <a:tc>
                  <a:txBody>
                    <a:bodyPr/>
                    <a:lstStyle/>
                    <a:p>
                      <a:pPr marL="0" lvl="0" indent="0" algn="l" rtl="0">
                        <a:spcBef>
                          <a:spcPts val="0"/>
                        </a:spcBef>
                        <a:spcAft>
                          <a:spcPts val="0"/>
                        </a:spcAft>
                        <a:buNone/>
                      </a:pPr>
                      <a:r>
                        <a:rPr lang="en"/>
                        <a:t>Friend did it for his depression and had amazing improvement</a:t>
                      </a:r>
                      <a:endParaRPr/>
                    </a:p>
                  </a:txBody>
                  <a:tcPr marL="91425" marR="91425" marT="91425" marB="91425">
                    <a:solidFill>
                      <a:srgbClr val="A4C2F4"/>
                    </a:solidFill>
                  </a:tcPr>
                </a:tc>
                <a:extLst>
                  <a:ext uri="{0D108BD9-81ED-4DB2-BD59-A6C34878D82A}">
                    <a16:rowId xmlns:a16="http://schemas.microsoft.com/office/drawing/2014/main" val="10002"/>
                  </a:ext>
                </a:extLst>
              </a:tr>
              <a:tr h="824975">
                <a:tc>
                  <a:txBody>
                    <a:bodyPr/>
                    <a:lstStyle/>
                    <a:p>
                      <a:pPr marL="0" lvl="0" indent="0" algn="l" rtl="0">
                        <a:spcBef>
                          <a:spcPts val="0"/>
                        </a:spcBef>
                        <a:spcAft>
                          <a:spcPts val="0"/>
                        </a:spcAft>
                        <a:buNone/>
                      </a:pPr>
                      <a:r>
                        <a:rPr lang="en" b="1"/>
                        <a:t>Anticipation/Expectation</a:t>
                      </a:r>
                      <a:endParaRPr b="1"/>
                    </a:p>
                  </a:txBody>
                  <a:tcPr marL="91425" marR="91425" marT="91425" marB="91425">
                    <a:lnL w="9525" cap="flat" cmpd="sng">
                      <a:solidFill>
                        <a:srgbClr val="F4CCCC"/>
                      </a:solidFill>
                      <a:prstDash val="solid"/>
                      <a:round/>
                      <a:headEnd type="none" w="sm" len="sm"/>
                      <a:tailEnd type="none" w="sm" len="sm"/>
                    </a:lnL>
                    <a:lnR w="9525" cap="flat" cmpd="sng">
                      <a:solidFill>
                        <a:srgbClr val="F4CCCC"/>
                      </a:solidFill>
                      <a:prstDash val="solid"/>
                      <a:round/>
                      <a:headEnd type="none" w="sm" len="sm"/>
                      <a:tailEnd type="none" w="sm" len="sm"/>
                    </a:lnR>
                    <a:lnT w="9525" cap="flat" cmpd="sng">
                      <a:solidFill>
                        <a:srgbClr val="F4CCCC"/>
                      </a:solidFill>
                      <a:prstDash val="solid"/>
                      <a:round/>
                      <a:headEnd type="none" w="sm" len="sm"/>
                      <a:tailEnd type="none" w="sm" len="sm"/>
                    </a:lnT>
                    <a:lnB w="9525" cap="flat" cmpd="sng">
                      <a:solidFill>
                        <a:srgbClr val="F4CCCC"/>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Mystical experience/Closer connection to God, reinstate lost faith</a:t>
                      </a:r>
                      <a:endParaRPr/>
                    </a:p>
                  </a:txBody>
                  <a:tcPr marL="91425" marR="91425" marT="91425" marB="91425">
                    <a:lnL w="9525" cap="flat" cmpd="sng">
                      <a:solidFill>
                        <a:srgbClr val="F4CCCC"/>
                      </a:solidFill>
                      <a:prstDash val="solid"/>
                      <a:round/>
                      <a:headEnd type="none" w="sm" len="sm"/>
                      <a:tailEnd type="none" w="sm" len="sm"/>
                    </a:lnL>
                    <a:solidFill>
                      <a:srgbClr val="B4A7D6"/>
                    </a:solidFill>
                  </a:tcPr>
                </a:tc>
                <a:tc>
                  <a:txBody>
                    <a:bodyPr/>
                    <a:lstStyle/>
                    <a:p>
                      <a:pPr marL="0" lvl="0" indent="0" algn="l" rtl="0">
                        <a:spcBef>
                          <a:spcPts val="0"/>
                        </a:spcBef>
                        <a:spcAft>
                          <a:spcPts val="0"/>
                        </a:spcAft>
                        <a:buNone/>
                      </a:pPr>
                      <a:r>
                        <a:rPr lang="en"/>
                        <a:t>Break from reality into nonlinear healing </a:t>
                      </a:r>
                      <a:endParaRPr/>
                    </a:p>
                  </a:txBody>
                  <a:tcPr marL="91425" marR="91425" marT="91425" marB="91425">
                    <a:solidFill>
                      <a:srgbClr val="A4C2F4"/>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339458f4835_0_3"/>
          <p:cNvSpPr txBox="1">
            <a:spLocks noGrp="1"/>
          </p:cNvSpPr>
          <p:nvPr>
            <p:ph type="title"/>
          </p:nvPr>
        </p:nvSpPr>
        <p:spPr>
          <a:xfrm>
            <a:off x="311700" y="152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2 Cases continue</a:t>
            </a:r>
            <a:endParaRPr/>
          </a:p>
        </p:txBody>
      </p:sp>
      <p:graphicFrame>
        <p:nvGraphicFramePr>
          <p:cNvPr id="528" name="Google Shape;528;g339458f4835_0_3"/>
          <p:cNvGraphicFramePr/>
          <p:nvPr/>
        </p:nvGraphicFramePr>
        <p:xfrm>
          <a:off x="259125" y="725100"/>
          <a:ext cx="3000000" cy="3000000"/>
        </p:xfrm>
        <a:graphic>
          <a:graphicData uri="http://schemas.openxmlformats.org/drawingml/2006/table">
            <a:tbl>
              <a:tblPr>
                <a:noFill/>
                <a:tableStyleId>{3C85558F-456B-4893-9695-5402644796CE}</a:tableStyleId>
              </a:tblPr>
              <a:tblGrid>
                <a:gridCol w="2813150">
                  <a:extLst>
                    <a:ext uri="{9D8B030D-6E8A-4147-A177-3AD203B41FA5}">
                      <a16:colId xmlns:a16="http://schemas.microsoft.com/office/drawing/2014/main" val="20000"/>
                    </a:ext>
                  </a:extLst>
                </a:gridCol>
                <a:gridCol w="2813150">
                  <a:extLst>
                    <a:ext uri="{9D8B030D-6E8A-4147-A177-3AD203B41FA5}">
                      <a16:colId xmlns:a16="http://schemas.microsoft.com/office/drawing/2014/main" val="20001"/>
                    </a:ext>
                  </a:extLst>
                </a:gridCol>
                <a:gridCol w="2813150">
                  <a:extLst>
                    <a:ext uri="{9D8B030D-6E8A-4147-A177-3AD203B41FA5}">
                      <a16:colId xmlns:a16="http://schemas.microsoft.com/office/drawing/2014/main" val="20002"/>
                    </a:ext>
                  </a:extLst>
                </a:gridCol>
              </a:tblGrid>
              <a:tr h="378475">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Kate</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Brian</a:t>
                      </a:r>
                      <a:endParaRPr b="1"/>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89925">
                <a:tc>
                  <a:txBody>
                    <a:bodyPr/>
                    <a:lstStyle/>
                    <a:p>
                      <a:pPr marL="0" lvl="0" indent="0" algn="l" rtl="0">
                        <a:spcBef>
                          <a:spcPts val="0"/>
                        </a:spcBef>
                        <a:spcAft>
                          <a:spcPts val="0"/>
                        </a:spcAft>
                        <a:buNone/>
                      </a:pPr>
                      <a:r>
                        <a:rPr lang="en" b="1"/>
                        <a:t>Settings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Weekend long retreat in cabin the woods</a:t>
                      </a:r>
                      <a:endParaRPr/>
                    </a:p>
                    <a:p>
                      <a:pPr marL="0" lvl="0" indent="0" algn="l" rtl="0">
                        <a:spcBef>
                          <a:spcPts val="0"/>
                        </a:spcBef>
                        <a:spcAft>
                          <a:spcPts val="0"/>
                        </a:spcAft>
                        <a:buNone/>
                      </a:pPr>
                      <a:r>
                        <a:rPr lang="en"/>
                        <a:t>2 participants - Kate and her husband</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solidFill>
                            <a:schemeClr val="dk1"/>
                          </a:solidFill>
                        </a:rPr>
                        <a:t>Weekend long retreat in cabin the woods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5 participants all young people in 20s-40s</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986725">
                <a:tc>
                  <a:txBody>
                    <a:bodyPr/>
                    <a:lstStyle/>
                    <a:p>
                      <a:pPr marL="0" lvl="0" indent="0" algn="l" rtl="0">
                        <a:spcBef>
                          <a:spcPts val="0"/>
                        </a:spcBef>
                        <a:spcAft>
                          <a:spcPts val="0"/>
                        </a:spcAft>
                        <a:buNone/>
                      </a:pPr>
                      <a:r>
                        <a:rPr lang="en" b="1"/>
                        <a:t>Preparation</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Several meetings with psychedelic coach, meeting with psychiatrist and palliative care social worker </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One meeting with psychiatrist and conversation with friend and one meeting with psychedelic coach</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650550">
                <a:tc>
                  <a:txBody>
                    <a:bodyPr/>
                    <a:lstStyle/>
                    <a:p>
                      <a:pPr marL="0" lvl="0" indent="0" algn="l" rtl="0">
                        <a:spcBef>
                          <a:spcPts val="0"/>
                        </a:spcBef>
                        <a:spcAft>
                          <a:spcPts val="0"/>
                        </a:spcAft>
                        <a:buNone/>
                      </a:pPr>
                      <a:r>
                        <a:rPr lang="en" b="1"/>
                        <a:t>Dose/Type</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High dose (ground mushroom)  mixed with yogurt (patient’s request)</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High dose mushroom chewed directly (patient’s request)</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3"/>
                  </a:ext>
                </a:extLst>
              </a:tr>
              <a:tr h="1126625">
                <a:tc>
                  <a:txBody>
                    <a:bodyPr/>
                    <a:lstStyle/>
                    <a:p>
                      <a:pPr marL="0" lvl="0" indent="0" algn="l" rtl="0">
                        <a:spcBef>
                          <a:spcPts val="0"/>
                        </a:spcBef>
                        <a:spcAft>
                          <a:spcPts val="0"/>
                        </a:spcAft>
                        <a:buNone/>
                      </a:pPr>
                      <a:r>
                        <a:rPr lang="en" b="1"/>
                        <a:t>Psychedelic effects</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Minimal psychedelic effect, more like relaxation and periods of peace without any major “God like moments”</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Profoundly deep state of awareness of unity and peace for 3-4 hours, long profound conversation with one of the coaches at the end of the trip</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339458f4835_0_14"/>
          <p:cNvSpPr txBox="1">
            <a:spLocks noGrp="1"/>
          </p:cNvSpPr>
          <p:nvPr>
            <p:ph type="title"/>
          </p:nvPr>
        </p:nvSpPr>
        <p:spPr>
          <a:xfrm>
            <a:off x="311700" y="152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2 Cases continue</a:t>
            </a:r>
            <a:endParaRPr/>
          </a:p>
        </p:txBody>
      </p:sp>
      <p:graphicFrame>
        <p:nvGraphicFramePr>
          <p:cNvPr id="534" name="Google Shape;534;g339458f4835_0_14"/>
          <p:cNvGraphicFramePr/>
          <p:nvPr/>
        </p:nvGraphicFramePr>
        <p:xfrm>
          <a:off x="269475" y="1076275"/>
          <a:ext cx="3000000" cy="3000000"/>
        </p:xfrm>
        <a:graphic>
          <a:graphicData uri="http://schemas.openxmlformats.org/drawingml/2006/table">
            <a:tbl>
              <a:tblPr>
                <a:noFill/>
                <a:tableStyleId>{3C85558F-456B-4893-9695-5402644796CE}</a:tableStyleId>
              </a:tblPr>
              <a:tblGrid>
                <a:gridCol w="2813150">
                  <a:extLst>
                    <a:ext uri="{9D8B030D-6E8A-4147-A177-3AD203B41FA5}">
                      <a16:colId xmlns:a16="http://schemas.microsoft.com/office/drawing/2014/main" val="20000"/>
                    </a:ext>
                  </a:extLst>
                </a:gridCol>
                <a:gridCol w="2813150">
                  <a:extLst>
                    <a:ext uri="{9D8B030D-6E8A-4147-A177-3AD203B41FA5}">
                      <a16:colId xmlns:a16="http://schemas.microsoft.com/office/drawing/2014/main" val="20001"/>
                    </a:ext>
                  </a:extLst>
                </a:gridCol>
                <a:gridCol w="2813150">
                  <a:extLst>
                    <a:ext uri="{9D8B030D-6E8A-4147-A177-3AD203B41FA5}">
                      <a16:colId xmlns:a16="http://schemas.microsoft.com/office/drawing/2014/main" val="20002"/>
                    </a:ext>
                  </a:extLst>
                </a:gridCol>
              </a:tblGrid>
              <a:tr h="378475">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Kate</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Brian</a:t>
                      </a:r>
                      <a:endParaRPr b="1"/>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89925">
                <a:tc>
                  <a:txBody>
                    <a:bodyPr/>
                    <a:lstStyle/>
                    <a:p>
                      <a:pPr marL="0" lvl="0" indent="0" algn="l" rtl="0">
                        <a:spcBef>
                          <a:spcPts val="0"/>
                        </a:spcBef>
                        <a:spcAft>
                          <a:spcPts val="0"/>
                        </a:spcAft>
                        <a:buNone/>
                      </a:pPr>
                      <a:r>
                        <a:rPr lang="en" b="1"/>
                        <a:t>Side effects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Intermittent nausea and vomiting that led to need for IV hydration.</a:t>
                      </a:r>
                      <a:endParaRPr/>
                    </a:p>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solidFill>
                            <a:schemeClr val="dk1"/>
                          </a:solidFill>
                        </a:rPr>
                        <a:t>None</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1193725">
                <a:tc>
                  <a:txBody>
                    <a:bodyPr/>
                    <a:lstStyle/>
                    <a:p>
                      <a:pPr marL="0" lvl="0" indent="0" algn="l" rtl="0">
                        <a:spcBef>
                          <a:spcPts val="0"/>
                        </a:spcBef>
                        <a:spcAft>
                          <a:spcPts val="0"/>
                        </a:spcAft>
                        <a:buNone/>
                      </a:pPr>
                      <a:r>
                        <a:rPr lang="en" b="1"/>
                        <a:t>Day after/Early Integration</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Some decrease in anxiety, difficult integration due to severe side effects.</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Barely can speak, feels that entire world shifted, lots of tears of joy, integration mostly listening and meditating with others.</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1126625">
                <a:tc>
                  <a:txBody>
                    <a:bodyPr/>
                    <a:lstStyle/>
                    <a:p>
                      <a:pPr marL="0" lvl="0" indent="0" algn="l" rtl="0">
                        <a:spcBef>
                          <a:spcPts val="0"/>
                        </a:spcBef>
                        <a:spcAft>
                          <a:spcPts val="0"/>
                        </a:spcAft>
                        <a:buNone/>
                      </a:pPr>
                      <a:r>
                        <a:rPr lang="en" b="1"/>
                        <a:t>Long term feedback after 12 weeks</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Felt that experience was not worth money and effort despite still grateful for being able to do it.</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“My life is so different, as if I had 10 years of therapy squeezed into 6 hours.”</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339458f4835_0_29"/>
          <p:cNvSpPr txBox="1">
            <a:spLocks noGrp="1"/>
          </p:cNvSpPr>
          <p:nvPr>
            <p:ph type="title"/>
          </p:nvPr>
        </p:nvSpPr>
        <p:spPr>
          <a:xfrm>
            <a:off x="311700" y="152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So what happened with our patients?</a:t>
            </a:r>
            <a:endParaRPr/>
          </a:p>
        </p:txBody>
      </p:sp>
      <p:graphicFrame>
        <p:nvGraphicFramePr>
          <p:cNvPr id="540" name="Google Shape;540;g339458f4835_0_29"/>
          <p:cNvGraphicFramePr/>
          <p:nvPr/>
        </p:nvGraphicFramePr>
        <p:xfrm>
          <a:off x="352275" y="725100"/>
          <a:ext cx="3000000" cy="3000000"/>
        </p:xfrm>
        <a:graphic>
          <a:graphicData uri="http://schemas.openxmlformats.org/drawingml/2006/table">
            <a:tbl>
              <a:tblPr>
                <a:noFill/>
                <a:tableStyleId>{3C85558F-456B-4893-9695-5402644796CE}</a:tableStyleId>
              </a:tblPr>
              <a:tblGrid>
                <a:gridCol w="2016275">
                  <a:extLst>
                    <a:ext uri="{9D8B030D-6E8A-4147-A177-3AD203B41FA5}">
                      <a16:colId xmlns:a16="http://schemas.microsoft.com/office/drawing/2014/main" val="20000"/>
                    </a:ext>
                  </a:extLst>
                </a:gridCol>
                <a:gridCol w="3610025">
                  <a:extLst>
                    <a:ext uri="{9D8B030D-6E8A-4147-A177-3AD203B41FA5}">
                      <a16:colId xmlns:a16="http://schemas.microsoft.com/office/drawing/2014/main" val="20001"/>
                    </a:ext>
                  </a:extLst>
                </a:gridCol>
                <a:gridCol w="2813150">
                  <a:extLst>
                    <a:ext uri="{9D8B030D-6E8A-4147-A177-3AD203B41FA5}">
                      <a16:colId xmlns:a16="http://schemas.microsoft.com/office/drawing/2014/main" val="20002"/>
                    </a:ext>
                  </a:extLst>
                </a:gridCol>
              </a:tblGrid>
              <a:tr h="378475">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Kate</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Brian</a:t>
                      </a:r>
                      <a:endParaRPr b="1"/>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89925">
                <a:tc>
                  <a:txBody>
                    <a:bodyPr/>
                    <a:lstStyle/>
                    <a:p>
                      <a:pPr marL="0" lvl="0" indent="0" algn="l" rtl="0">
                        <a:spcBef>
                          <a:spcPts val="0"/>
                        </a:spcBef>
                        <a:spcAft>
                          <a:spcPts val="0"/>
                        </a:spcAft>
                        <a:buNone/>
                      </a:pPr>
                      <a:r>
                        <a:rPr lang="en" b="1"/>
                        <a:t>Anticipation vs Reality</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Anticipated a lot but being frail and struggling with pre-existing cancer related symptoms led to severe purging that patient was not able to get through to the actual true psychedelic experience despite coaching.</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solidFill>
                            <a:schemeClr val="dk1"/>
                          </a:solidFill>
                        </a:rPr>
                        <a:t>Was guarded but effect was beyond anything anticipated.</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1193725">
                <a:tc>
                  <a:txBody>
                    <a:bodyPr/>
                    <a:lstStyle/>
                    <a:p>
                      <a:pPr marL="0" lvl="0" indent="0" algn="l" rtl="0">
                        <a:spcBef>
                          <a:spcPts val="0"/>
                        </a:spcBef>
                        <a:spcAft>
                          <a:spcPts val="0"/>
                        </a:spcAft>
                        <a:buNone/>
                      </a:pPr>
                      <a:r>
                        <a:rPr lang="en" b="1"/>
                        <a:t>Right Choice? </a:t>
                      </a:r>
                      <a:br>
                        <a:rPr lang="en" b="1"/>
                      </a:br>
                      <a:r>
                        <a:rPr lang="en" b="1"/>
                        <a:t>Wrong Choice?</a:t>
                      </a:r>
                      <a:endParaRPr b="1"/>
                    </a:p>
                    <a:p>
                      <a:pPr marL="0" lvl="0" indent="0" algn="l" rtl="0">
                        <a:spcBef>
                          <a:spcPts val="0"/>
                        </a:spcBef>
                        <a:spcAft>
                          <a:spcPts val="0"/>
                        </a:spcAft>
                        <a:buNone/>
                      </a:pPr>
                      <a:r>
                        <a:rPr lang="en" b="1"/>
                        <a:t>How could this be improved?</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a:t>Pretreating with strong anti-emetic if patient insists on trying but really - may be not the best substance and trial of Ketamine would have been better.</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a:t>Right Choice</a:t>
                      </a:r>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1126625">
                <a:tc>
                  <a:txBody>
                    <a:bodyPr/>
                    <a:lstStyle/>
                    <a:p>
                      <a:pPr marL="0" lvl="0" indent="0" algn="l" rtl="0">
                        <a:spcBef>
                          <a:spcPts val="0"/>
                        </a:spcBef>
                        <a:spcAft>
                          <a:spcPts val="0"/>
                        </a:spcAft>
                        <a:buNone/>
                      </a:pPr>
                      <a:r>
                        <a:rPr lang="en" b="1"/>
                        <a:t>Main lessons</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B8AF"/>
                    </a:solidFill>
                  </a:tcPr>
                </a:tc>
                <a:tc>
                  <a:txBody>
                    <a:bodyPr/>
                    <a:lstStyle/>
                    <a:p>
                      <a:pPr marL="0" lvl="0" indent="0" algn="l" rtl="0">
                        <a:spcBef>
                          <a:spcPts val="0"/>
                        </a:spcBef>
                        <a:spcAft>
                          <a:spcPts val="0"/>
                        </a:spcAft>
                        <a:buNone/>
                      </a:pPr>
                      <a:r>
                        <a:rPr lang="en" b="1"/>
                        <a:t>Frailty and advanced illness makes psilocybin sessions unpredictable and physiological side effects more common.</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l" rtl="0">
                        <a:spcBef>
                          <a:spcPts val="0"/>
                        </a:spcBef>
                        <a:spcAft>
                          <a:spcPts val="0"/>
                        </a:spcAft>
                        <a:buNone/>
                      </a:pPr>
                      <a:r>
                        <a:rPr lang="en" b="1"/>
                        <a:t>High dose combined with decent preparation for depression can be life transforming in 1 session.</a:t>
                      </a:r>
                      <a:endParaRPr b="1"/>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339458f4835_1_1"/>
          <p:cNvSpPr txBox="1">
            <a:spLocks noGrp="1"/>
          </p:cNvSpPr>
          <p:nvPr>
            <p:ph type="title"/>
          </p:nvPr>
        </p:nvSpPr>
        <p:spPr>
          <a:xfrm>
            <a:off x="311700" y="445025"/>
            <a:ext cx="3382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Real Life vs Studies?</a:t>
            </a:r>
            <a:endParaRPr/>
          </a:p>
        </p:txBody>
      </p:sp>
      <p:pic>
        <p:nvPicPr>
          <p:cNvPr id="546" name="Google Shape;546;g339458f4835_1_1"/>
          <p:cNvPicPr preferRelativeResize="0"/>
          <p:nvPr/>
        </p:nvPicPr>
        <p:blipFill>
          <a:blip r:embed="rId3">
            <a:alphaModFix/>
          </a:blip>
          <a:stretch>
            <a:fillRect/>
          </a:stretch>
        </p:blipFill>
        <p:spPr>
          <a:xfrm>
            <a:off x="3835000" y="41400"/>
            <a:ext cx="5242150" cy="3854776"/>
          </a:xfrm>
          <a:prstGeom prst="rect">
            <a:avLst/>
          </a:prstGeom>
          <a:noFill/>
          <a:ln>
            <a:noFill/>
          </a:ln>
        </p:spPr>
      </p:pic>
      <p:pic>
        <p:nvPicPr>
          <p:cNvPr id="547" name="Google Shape;547;g339458f4835_1_1"/>
          <p:cNvPicPr preferRelativeResize="0"/>
          <p:nvPr/>
        </p:nvPicPr>
        <p:blipFill>
          <a:blip r:embed="rId4">
            <a:alphaModFix/>
          </a:blip>
          <a:stretch>
            <a:fillRect/>
          </a:stretch>
        </p:blipFill>
        <p:spPr>
          <a:xfrm>
            <a:off x="555975" y="2166200"/>
            <a:ext cx="8234925" cy="28877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331e4d505bc_0_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Determining candidacy for psilocybin?</a:t>
            </a:r>
            <a:endParaRPr/>
          </a:p>
        </p:txBody>
      </p:sp>
      <p:sp>
        <p:nvSpPr>
          <p:cNvPr id="553" name="Google Shape;553;g331e4d505bc_0_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Contraindications and safety precautions…. Misha to add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331e4d505bc_0_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Ayahuasca (Misha)</a:t>
            </a:r>
            <a:endParaRPr/>
          </a:p>
        </p:txBody>
      </p:sp>
      <p:sp>
        <p:nvSpPr>
          <p:cNvPr id="559" name="Google Shape;559;g331e4d505bc_0_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800"/>
              </a:spcBef>
              <a:spcAft>
                <a:spcPts val="0"/>
              </a:spcAft>
              <a:buClr>
                <a:schemeClr val="dk1"/>
              </a:buClr>
              <a:buSzPts val="1100"/>
              <a:buFont typeface="Arial"/>
              <a:buNone/>
            </a:pPr>
            <a:r>
              <a:rPr lang="en" sz="1600">
                <a:solidFill>
                  <a:schemeClr val="dk1"/>
                </a:solidFill>
              </a:rPr>
              <a:t>Case 4</a:t>
            </a:r>
            <a:endParaRPr sz="1600">
              <a:solidFill>
                <a:schemeClr val="dk1"/>
              </a:solidFill>
            </a:endParaRPr>
          </a:p>
          <a:p>
            <a:pPr marL="0" lvl="0" indent="0" algn="l" rtl="0">
              <a:lnSpc>
                <a:spcPct val="100000"/>
              </a:lnSpc>
              <a:spcBef>
                <a:spcPts val="800"/>
              </a:spcBef>
              <a:spcAft>
                <a:spcPts val="0"/>
              </a:spcAft>
              <a:buClr>
                <a:schemeClr val="dk1"/>
              </a:buClr>
              <a:buSzPts val="1100"/>
              <a:buFont typeface="Arial"/>
              <a:buNone/>
            </a:pPr>
            <a:r>
              <a:rPr lang="en" sz="1600">
                <a:solidFill>
                  <a:schemeClr val="dk1"/>
                </a:solidFill>
              </a:rPr>
              <a:t>A 67 year old man going through divorce is feeling anxiety and depression. He is curious about going away on an Ayahuasca retreat in South America and asks what you think of the idea.</a:t>
            </a:r>
            <a:endParaRPr>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33926e3e4cf_0_1"/>
          <p:cNvSpPr txBox="1">
            <a:spLocks noGrp="1"/>
          </p:cNvSpPr>
          <p:nvPr>
            <p:ph type="title"/>
          </p:nvPr>
        </p:nvSpPr>
        <p:spPr>
          <a:xfrm>
            <a:off x="265900" y="97325"/>
            <a:ext cx="4937400" cy="643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SzPts val="990"/>
              <a:buNone/>
            </a:pPr>
            <a:r>
              <a:rPr lang="en" sz="2220" b="1"/>
              <a:t>Ayahuasca</a:t>
            </a:r>
            <a:endParaRPr sz="2220" b="1"/>
          </a:p>
        </p:txBody>
      </p:sp>
      <p:sp>
        <p:nvSpPr>
          <p:cNvPr id="565" name="Google Shape;565;g33926e3e4cf_0_1"/>
          <p:cNvSpPr txBox="1">
            <a:spLocks noGrp="1"/>
          </p:cNvSpPr>
          <p:nvPr>
            <p:ph type="body" idx="1"/>
          </p:nvPr>
        </p:nvSpPr>
        <p:spPr>
          <a:xfrm>
            <a:off x="191050" y="858500"/>
            <a:ext cx="5460000" cy="410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chemeClr val="dk1"/>
              </a:buClr>
              <a:buSzPts val="514"/>
              <a:buFont typeface="Arial"/>
              <a:buNone/>
            </a:pPr>
            <a:r>
              <a:rPr lang="en" sz="1500">
                <a:solidFill>
                  <a:schemeClr val="dk1"/>
                </a:solidFill>
              </a:rPr>
              <a:t>Ayahuasca is a combination of two plants from the Amazon basin- a leaf containing DMT and a vine containing an MAO inhibitor into a brew. </a:t>
            </a:r>
            <a:endParaRPr sz="1500">
              <a:solidFill>
                <a:schemeClr val="dk1"/>
              </a:solidFill>
            </a:endParaRPr>
          </a:p>
          <a:p>
            <a:pPr marL="0" lvl="0" indent="0" algn="l" rtl="0">
              <a:spcBef>
                <a:spcPts val="750"/>
              </a:spcBef>
              <a:spcAft>
                <a:spcPts val="0"/>
              </a:spcAft>
              <a:buClr>
                <a:schemeClr val="dk1"/>
              </a:buClr>
              <a:buSzPts val="514"/>
              <a:buFont typeface="Arial"/>
              <a:buNone/>
            </a:pPr>
            <a:r>
              <a:rPr lang="en" sz="1500" b="1">
                <a:solidFill>
                  <a:schemeClr val="dk1"/>
                </a:solidFill>
              </a:rPr>
              <a:t>Mechanism of action: </a:t>
            </a:r>
            <a:r>
              <a:rPr lang="en" sz="1500">
                <a:solidFill>
                  <a:schemeClr val="dk1"/>
                </a:solidFill>
              </a:rPr>
              <a:t>5-HT2A receptor activation.       </a:t>
            </a:r>
            <a:endParaRPr sz="1500">
              <a:solidFill>
                <a:schemeClr val="dk1"/>
              </a:solidFill>
            </a:endParaRPr>
          </a:p>
          <a:p>
            <a:pPr marL="0" lvl="0" indent="0" algn="l" rtl="0">
              <a:spcBef>
                <a:spcPts val="750"/>
              </a:spcBef>
              <a:spcAft>
                <a:spcPts val="0"/>
              </a:spcAft>
              <a:buClr>
                <a:schemeClr val="dk1"/>
              </a:buClr>
              <a:buSzPts val="514"/>
              <a:buFont typeface="Arial"/>
              <a:buNone/>
            </a:pPr>
            <a:r>
              <a:rPr lang="en" sz="1500" b="1">
                <a:solidFill>
                  <a:schemeClr val="dk1"/>
                </a:solidFill>
              </a:rPr>
              <a:t>Duration:</a:t>
            </a:r>
            <a:r>
              <a:rPr lang="en" sz="1500">
                <a:solidFill>
                  <a:schemeClr val="dk1"/>
                </a:solidFill>
              </a:rPr>
              <a:t> 4-6+ hours</a:t>
            </a:r>
            <a:endParaRPr sz="1500">
              <a:solidFill>
                <a:schemeClr val="dk1"/>
              </a:solidFill>
            </a:endParaRPr>
          </a:p>
          <a:p>
            <a:pPr marL="0" lvl="0" indent="0" algn="l" rtl="0">
              <a:spcBef>
                <a:spcPts val="750"/>
              </a:spcBef>
              <a:spcAft>
                <a:spcPts val="0"/>
              </a:spcAft>
              <a:buClr>
                <a:schemeClr val="dk1"/>
              </a:buClr>
              <a:buSzPts val="514"/>
              <a:buFont typeface="Arial"/>
              <a:buNone/>
            </a:pPr>
            <a:r>
              <a:rPr lang="en" sz="1500" b="1">
                <a:solidFill>
                  <a:schemeClr val="dk1"/>
                </a:solidFill>
              </a:rPr>
              <a:t>Subjective effects: </a:t>
            </a:r>
            <a:r>
              <a:rPr lang="en" sz="1500">
                <a:solidFill>
                  <a:schemeClr val="dk1"/>
                </a:solidFill>
              </a:rPr>
              <a:t>Visual patterns, contact with ‘beings’, heightened perception; provide access to normally invisible and immaterial worlds</a:t>
            </a:r>
            <a:endParaRPr sz="1500">
              <a:solidFill>
                <a:schemeClr val="dk1"/>
              </a:solidFill>
            </a:endParaRPr>
          </a:p>
          <a:p>
            <a:pPr marL="0" lvl="0" indent="0" algn="l" rtl="0">
              <a:lnSpc>
                <a:spcPct val="100000"/>
              </a:lnSpc>
              <a:spcBef>
                <a:spcPts val="750"/>
              </a:spcBef>
              <a:spcAft>
                <a:spcPts val="0"/>
              </a:spcAft>
              <a:buClr>
                <a:schemeClr val="dk1"/>
              </a:buClr>
              <a:buSzPts val="514"/>
              <a:buFont typeface="Arial"/>
              <a:buNone/>
            </a:pPr>
            <a:r>
              <a:rPr lang="en" sz="1500" b="1">
                <a:solidFill>
                  <a:schemeClr val="dk1"/>
                </a:solidFill>
              </a:rPr>
              <a:t>Side effects: </a:t>
            </a:r>
            <a:r>
              <a:rPr lang="en" sz="1500">
                <a:solidFill>
                  <a:schemeClr val="dk1"/>
                </a:solidFill>
              </a:rPr>
              <a:t>“The purge”: vomiting, diarrhea; increase BP, HR </a:t>
            </a:r>
            <a:endParaRPr sz="1500">
              <a:solidFill>
                <a:schemeClr val="dk1"/>
              </a:solidFill>
            </a:endParaRPr>
          </a:p>
          <a:p>
            <a:pPr marL="0" lvl="0" indent="0" algn="l" rtl="0">
              <a:lnSpc>
                <a:spcPct val="100000"/>
              </a:lnSpc>
              <a:spcBef>
                <a:spcPts val="750"/>
              </a:spcBef>
              <a:spcAft>
                <a:spcPts val="0"/>
              </a:spcAft>
              <a:buClr>
                <a:schemeClr val="dk1"/>
              </a:buClr>
              <a:buSzPts val="514"/>
              <a:buFont typeface="Arial"/>
              <a:buNone/>
            </a:pPr>
            <a:r>
              <a:rPr lang="en" sz="1500" b="1">
                <a:solidFill>
                  <a:schemeClr val="dk1"/>
                </a:solidFill>
              </a:rPr>
              <a:t>Research: </a:t>
            </a:r>
            <a:r>
              <a:rPr lang="en" sz="1500">
                <a:solidFill>
                  <a:schemeClr val="dk1"/>
                </a:solidFill>
              </a:rPr>
              <a:t>depression, anxiety, substance use disorder, grief</a:t>
            </a:r>
            <a:endParaRPr sz="1500">
              <a:solidFill>
                <a:schemeClr val="dk1"/>
              </a:solidFill>
            </a:endParaRPr>
          </a:p>
          <a:p>
            <a:pPr marL="0" lvl="0" indent="0" algn="l" rtl="0">
              <a:lnSpc>
                <a:spcPct val="100000"/>
              </a:lnSpc>
              <a:spcBef>
                <a:spcPts val="750"/>
              </a:spcBef>
              <a:spcAft>
                <a:spcPts val="0"/>
              </a:spcAft>
              <a:buClr>
                <a:schemeClr val="dk1"/>
              </a:buClr>
              <a:buSzPts val="514"/>
              <a:buFont typeface="Arial"/>
              <a:buNone/>
            </a:pPr>
            <a:r>
              <a:rPr lang="en" sz="1500" b="1">
                <a:solidFill>
                  <a:schemeClr val="dk1"/>
                </a:solidFill>
              </a:rPr>
              <a:t>Considerations: </a:t>
            </a:r>
            <a:r>
              <a:rPr lang="en" sz="1500">
                <a:solidFill>
                  <a:schemeClr val="dk1"/>
                </a:solidFill>
              </a:rPr>
              <a:t>Ayahuasca is used ceremonially often in remote spaces; Has most potential drug interactions due to MAO activity. Difficult to know dosing (variable concentrations, proportions)</a:t>
            </a:r>
            <a:endParaRPr sz="1500">
              <a:solidFill>
                <a:schemeClr val="dk1"/>
              </a:solidFill>
            </a:endParaRPr>
          </a:p>
          <a:p>
            <a:pPr marL="0" lvl="0" indent="0" algn="l" rtl="0">
              <a:lnSpc>
                <a:spcPct val="100000"/>
              </a:lnSpc>
              <a:spcBef>
                <a:spcPts val="750"/>
              </a:spcBef>
              <a:spcAft>
                <a:spcPts val="0"/>
              </a:spcAft>
              <a:buClr>
                <a:schemeClr val="dk1"/>
              </a:buClr>
              <a:buSzPts val="514"/>
              <a:buFont typeface="Arial"/>
              <a:buNone/>
            </a:pPr>
            <a:endParaRPr sz="1367">
              <a:solidFill>
                <a:schemeClr val="dk1"/>
              </a:solidFill>
            </a:endParaRPr>
          </a:p>
          <a:p>
            <a:pPr marL="0" lvl="0" indent="0" algn="l" rtl="0">
              <a:spcBef>
                <a:spcPts val="750"/>
              </a:spcBef>
              <a:spcAft>
                <a:spcPts val="0"/>
              </a:spcAft>
              <a:buSzPts val="605"/>
              <a:buNone/>
            </a:pPr>
            <a:endParaRPr sz="1090">
              <a:solidFill>
                <a:schemeClr val="dk1"/>
              </a:solidFill>
            </a:endParaRPr>
          </a:p>
        </p:txBody>
      </p:sp>
      <p:pic>
        <p:nvPicPr>
          <p:cNvPr id="566" name="Google Shape;566;g33926e3e4cf_0_1"/>
          <p:cNvPicPr preferRelativeResize="0"/>
          <p:nvPr/>
        </p:nvPicPr>
        <p:blipFill>
          <a:blip r:embed="rId3">
            <a:alphaModFix/>
          </a:blip>
          <a:stretch>
            <a:fillRect/>
          </a:stretch>
        </p:blipFill>
        <p:spPr>
          <a:xfrm>
            <a:off x="5557975" y="134775"/>
            <a:ext cx="3364726" cy="2904900"/>
          </a:xfrm>
          <a:prstGeom prst="rect">
            <a:avLst/>
          </a:prstGeom>
          <a:noFill/>
          <a:ln>
            <a:noFill/>
          </a:ln>
        </p:spPr>
      </p:pic>
      <p:pic>
        <p:nvPicPr>
          <p:cNvPr id="567" name="Google Shape;567;g33926e3e4cf_0_1"/>
          <p:cNvPicPr preferRelativeResize="0"/>
          <p:nvPr/>
        </p:nvPicPr>
        <p:blipFill rotWithShape="1">
          <a:blip r:embed="rId4">
            <a:alphaModFix/>
          </a:blip>
          <a:srcRect l="6489"/>
          <a:stretch/>
        </p:blipFill>
        <p:spPr>
          <a:xfrm>
            <a:off x="5905300" y="3415875"/>
            <a:ext cx="2620574" cy="1546101"/>
          </a:xfrm>
          <a:prstGeom prst="rect">
            <a:avLst/>
          </a:prstGeom>
          <a:noFill/>
          <a:ln>
            <a:noFill/>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1"/>
        <p:cNvGrpSpPr/>
        <p:nvPr/>
      </p:nvGrpSpPr>
      <p:grpSpPr>
        <a:xfrm>
          <a:off x="0" y="0"/>
          <a:ext cx="0" cy="0"/>
          <a:chOff x="0" y="0"/>
          <a:chExt cx="0" cy="0"/>
        </a:xfrm>
      </p:grpSpPr>
      <p:sp>
        <p:nvSpPr>
          <p:cNvPr id="572" name="Google Shape;572;p1"/>
          <p:cNvSpPr/>
          <p:nvPr/>
        </p:nvSpPr>
        <p:spPr>
          <a:xfrm>
            <a:off x="456875" y="221050"/>
            <a:ext cx="9141600" cy="5143500"/>
          </a:xfrm>
          <a:prstGeom prst="rect">
            <a:avLst/>
          </a:prstGeom>
          <a:solidFill>
            <a:srgbClr val="CFE2F3"/>
          </a:solidFill>
          <a:ln>
            <a:noFill/>
          </a:ln>
        </p:spPr>
        <p:txBody>
          <a:bodyPr spcFirstLastPara="1" wrap="square" lIns="91425" tIns="45700" rIns="91425" bIns="45700" anchor="ctr" anchorCtr="0">
            <a:noAutofit/>
          </a:bodyPr>
          <a:lstStyle/>
          <a:p>
            <a:pPr marL="171450" marR="0" lvl="0" indent="-171450" algn="l" rtl="0">
              <a:lnSpc>
                <a:spcPct val="90000"/>
              </a:lnSpc>
              <a:spcBef>
                <a:spcPts val="750"/>
              </a:spcBef>
              <a:spcAft>
                <a:spcPts val="0"/>
              </a:spcAft>
              <a:buClr>
                <a:schemeClr val="lt1"/>
              </a:buClr>
              <a:buSzPts val="2100"/>
              <a:buFont typeface="Arial"/>
              <a:buChar char="●"/>
            </a:pPr>
            <a:r>
              <a:rPr lang="en" sz="2400" b="0" i="0" u="none" strike="noStrike" cap="none">
                <a:solidFill>
                  <a:schemeClr val="lt1"/>
                </a:solidFill>
                <a:latin typeface="Arial"/>
                <a:ea typeface="Arial"/>
                <a:cs typeface="Arial"/>
                <a:sym typeface="Arial"/>
              </a:rPr>
              <a:t>Leslie Me</a:t>
            </a:r>
            <a:endParaRPr sz="1400" b="0" i="0" u="none" strike="noStrike" cap="none">
              <a:solidFill>
                <a:srgbClr val="000000"/>
              </a:solidFill>
              <a:latin typeface="Arial"/>
              <a:ea typeface="Arial"/>
              <a:cs typeface="Arial"/>
              <a:sym typeface="Arial"/>
            </a:endParaRPr>
          </a:p>
        </p:txBody>
      </p:sp>
      <p:sp>
        <p:nvSpPr>
          <p:cNvPr id="573" name="Google Shape;573;p1"/>
          <p:cNvSpPr txBox="1"/>
          <p:nvPr/>
        </p:nvSpPr>
        <p:spPr>
          <a:xfrm>
            <a:off x="3463200" y="550025"/>
            <a:ext cx="5564700" cy="910500"/>
          </a:xfrm>
          <a:prstGeom prst="rect">
            <a:avLst/>
          </a:prstGeom>
          <a:noFill/>
          <a:ln>
            <a:noFill/>
          </a:ln>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rgbClr val="000000"/>
              </a:buClr>
              <a:buSzPts val="275"/>
              <a:buFont typeface="Arial"/>
              <a:buNone/>
            </a:pPr>
            <a:r>
              <a:rPr lang="en" sz="2600" b="1">
                <a:solidFill>
                  <a:schemeClr val="dk1"/>
                </a:solidFill>
                <a:latin typeface="Century Gothic"/>
                <a:ea typeface="Century Gothic"/>
                <a:cs typeface="Century Gothic"/>
                <a:sym typeface="Century Gothic"/>
              </a:rPr>
              <a:t>The psychedelic experience - Practical guidance for conscious journeying and harm reduction</a:t>
            </a:r>
            <a:endParaRPr sz="2600" b="1" i="0" u="none" strike="noStrike" cap="none">
              <a:solidFill>
                <a:schemeClr val="dk1"/>
              </a:solidFill>
              <a:latin typeface="Century Gothic"/>
              <a:ea typeface="Century Gothic"/>
              <a:cs typeface="Century Gothic"/>
              <a:sym typeface="Century Gothic"/>
            </a:endParaRPr>
          </a:p>
        </p:txBody>
      </p:sp>
      <p:pic>
        <p:nvPicPr>
          <p:cNvPr id="574" name="Google Shape;574;p1"/>
          <p:cNvPicPr preferRelativeResize="0"/>
          <p:nvPr/>
        </p:nvPicPr>
        <p:blipFill rotWithShape="1">
          <a:blip r:embed="rId3">
            <a:alphaModFix/>
          </a:blip>
          <a:srcRect l="17570" r="17570"/>
          <a:stretch/>
        </p:blipFill>
        <p:spPr>
          <a:xfrm>
            <a:off x="-62900" y="0"/>
            <a:ext cx="3132064" cy="51435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75" name="Google Shape;575;p1"/>
          <p:cNvSpPr/>
          <p:nvPr/>
        </p:nvSpPr>
        <p:spPr>
          <a:xfrm rot="10800000" flipH="1">
            <a:off x="3595864" y="2122188"/>
            <a:ext cx="4630817" cy="16185"/>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p1"/>
          <p:cNvSpPr txBox="1"/>
          <p:nvPr/>
        </p:nvSpPr>
        <p:spPr>
          <a:xfrm>
            <a:off x="3579300" y="2377150"/>
            <a:ext cx="5564700" cy="1832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600" b="1">
                <a:solidFill>
                  <a:schemeClr val="dk1"/>
                </a:solidFill>
                <a:latin typeface="Century Gothic"/>
                <a:ea typeface="Century Gothic"/>
                <a:cs typeface="Century Gothic"/>
                <a:sym typeface="Century Gothic"/>
              </a:rPr>
              <a:t>Thais Salles Araujo, MD: </a:t>
            </a:r>
            <a:r>
              <a:rPr lang="en" sz="1600">
                <a:solidFill>
                  <a:schemeClr val="dk1"/>
                </a:solidFill>
                <a:latin typeface="Century Gothic"/>
                <a:ea typeface="Century Gothic"/>
                <a:cs typeface="Century Gothic"/>
                <a:sym typeface="Century Gothic"/>
              </a:rPr>
              <a:t> Institute for Integrative Healology, UCLA East-West Medicine, Modern Medicine, Mystic Health, Roze Room Hospice &amp; Palliative Care</a:t>
            </a:r>
            <a:endParaRPr sz="1600">
              <a:solidFill>
                <a:schemeClr val="dk1"/>
              </a:solidFill>
              <a:latin typeface="Century Gothic"/>
              <a:ea typeface="Century Gothic"/>
              <a:cs typeface="Century Gothic"/>
              <a:sym typeface="Century Gothic"/>
            </a:endParaRPr>
          </a:p>
          <a:p>
            <a:pPr marL="0" lvl="0" indent="0" algn="l" rtl="0">
              <a:spcBef>
                <a:spcPts val="1000"/>
              </a:spcBef>
              <a:spcAft>
                <a:spcPts val="0"/>
              </a:spcAft>
              <a:buClr>
                <a:schemeClr val="dk1"/>
              </a:buClr>
              <a:buSzPts val="1100"/>
              <a:buFont typeface="Arial"/>
              <a:buNone/>
            </a:pPr>
            <a:r>
              <a:rPr lang="en" sz="1600" b="1">
                <a:solidFill>
                  <a:schemeClr val="dk1"/>
                </a:solidFill>
                <a:latin typeface="Century Gothic"/>
                <a:ea typeface="Century Gothic"/>
                <a:cs typeface="Century Gothic"/>
                <a:sym typeface="Century Gothic"/>
              </a:rPr>
              <a:t>Justin Laube, MD: </a:t>
            </a:r>
            <a:r>
              <a:rPr lang="en" sz="1600">
                <a:solidFill>
                  <a:schemeClr val="dk1"/>
                </a:solidFill>
                <a:latin typeface="Century Gothic"/>
                <a:ea typeface="Century Gothic"/>
                <a:cs typeface="Century Gothic"/>
                <a:sym typeface="Century Gothic"/>
              </a:rPr>
              <a:t> Institute for Integrative Healology, UCLA East-West Medicine, Modern Medicine, Everyday Health</a:t>
            </a:r>
            <a:endParaRPr sz="1600" b="1">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200" b="0" i="0" u="none" strike="noStrike" cap="none">
              <a:solidFill>
                <a:schemeClr val="dk1"/>
              </a:solidFill>
              <a:latin typeface="Century Gothic"/>
              <a:ea typeface="Century Gothic"/>
              <a:cs typeface="Century Gothic"/>
              <a:sym typeface="Century Gothic"/>
            </a:endParaRPr>
          </a:p>
        </p:txBody>
      </p:sp>
      <p:grpSp>
        <p:nvGrpSpPr>
          <p:cNvPr id="577" name="Google Shape;577;p1"/>
          <p:cNvGrpSpPr/>
          <p:nvPr/>
        </p:nvGrpSpPr>
        <p:grpSpPr>
          <a:xfrm>
            <a:off x="1791006" y="4743603"/>
            <a:ext cx="7290208" cy="399900"/>
            <a:chOff x="392525" y="4397325"/>
            <a:chExt cx="8444582" cy="611375"/>
          </a:xfrm>
        </p:grpSpPr>
        <p:pic>
          <p:nvPicPr>
            <p:cNvPr id="578" name="Google Shape;578;p1"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579" name="Google Shape;579;p1"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580" name="Google Shape;580;p1"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581" name="Google Shape;581;p1"/>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25"/>
        <p:cNvGrpSpPr/>
        <p:nvPr/>
      </p:nvGrpSpPr>
      <p:grpSpPr>
        <a:xfrm>
          <a:off x="0" y="0"/>
          <a:ext cx="0" cy="0"/>
          <a:chOff x="0" y="0"/>
          <a:chExt cx="0" cy="0"/>
        </a:xfrm>
      </p:grpSpPr>
      <p:sp>
        <p:nvSpPr>
          <p:cNvPr id="226" name="Google Shape;226;g331e4d505bc_0_29"/>
          <p:cNvSpPr txBox="1">
            <a:spLocks noGrp="1"/>
          </p:cNvSpPr>
          <p:nvPr>
            <p:ph type="title"/>
          </p:nvPr>
        </p:nvSpPr>
        <p:spPr>
          <a:xfrm>
            <a:off x="621550" y="1074725"/>
            <a:ext cx="8159400" cy="717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latin typeface="Century Gothic"/>
                <a:ea typeface="Century Gothic"/>
                <a:cs typeface="Century Gothic"/>
                <a:sym typeface="Century Gothic"/>
              </a:rPr>
              <a:t>As your questions and comments arise, enter them in the WHOVA app.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You can upvote questions or ask your own.</a:t>
            </a:r>
            <a:endParaRPr>
              <a:latin typeface="Century Gothic"/>
              <a:ea typeface="Century Gothic"/>
              <a:cs typeface="Century Gothic"/>
              <a:sym typeface="Century Gothic"/>
            </a:endParaRPr>
          </a:p>
        </p:txBody>
      </p:sp>
      <p:pic>
        <p:nvPicPr>
          <p:cNvPr id="227" name="Google Shape;227;g331e4d505bc_0_29"/>
          <p:cNvPicPr preferRelativeResize="0"/>
          <p:nvPr/>
        </p:nvPicPr>
        <p:blipFill>
          <a:blip r:embed="rId3">
            <a:alphaModFix/>
          </a:blip>
          <a:stretch>
            <a:fillRect/>
          </a:stretch>
        </p:blipFill>
        <p:spPr>
          <a:xfrm>
            <a:off x="2476950" y="2544325"/>
            <a:ext cx="2095050" cy="2095050"/>
          </a:xfrm>
          <a:prstGeom prst="rect">
            <a:avLst/>
          </a:prstGeom>
          <a:noFill/>
          <a:ln>
            <a:noFill/>
          </a:ln>
        </p:spPr>
      </p:pic>
      <p:pic>
        <p:nvPicPr>
          <p:cNvPr id="228" name="Google Shape;228;g331e4d505bc_0_29"/>
          <p:cNvPicPr preferRelativeResize="0"/>
          <p:nvPr/>
        </p:nvPicPr>
        <p:blipFill>
          <a:blip r:embed="rId4">
            <a:alphaModFix/>
          </a:blip>
          <a:stretch>
            <a:fillRect/>
          </a:stretch>
        </p:blipFill>
        <p:spPr>
          <a:xfrm>
            <a:off x="4572000" y="2544325"/>
            <a:ext cx="2095049" cy="2095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32e9c5f3243_0_0"/>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lnSpc>
                <a:spcPct val="100000"/>
              </a:lnSpc>
              <a:spcBef>
                <a:spcPts val="800"/>
              </a:spcBef>
              <a:spcAft>
                <a:spcPts val="0"/>
              </a:spcAft>
              <a:buClr>
                <a:schemeClr val="dk1"/>
              </a:buClr>
              <a:buSzPts val="1100"/>
              <a:buFont typeface="Arial"/>
              <a:buNone/>
            </a:pPr>
            <a:r>
              <a:rPr lang="en"/>
              <a:t>What is our role, as integrative practitioners, in guiding our patients?</a:t>
            </a:r>
            <a:endParaRPr/>
          </a:p>
        </p:txBody>
      </p:sp>
      <p:sp>
        <p:nvSpPr>
          <p:cNvPr id="587" name="Google Shape;587;g32e9c5f3243_0_0"/>
          <p:cNvSpPr txBox="1">
            <a:spLocks noGrp="1"/>
          </p:cNvSpPr>
          <p:nvPr>
            <p:ph type="body" idx="1"/>
          </p:nvPr>
        </p:nvSpPr>
        <p:spPr>
          <a:xfrm>
            <a:off x="628650" y="1340094"/>
            <a:ext cx="7886700" cy="3263400"/>
          </a:xfrm>
          <a:prstGeom prst="rect">
            <a:avLst/>
          </a:prstGeom>
        </p:spPr>
        <p:txBody>
          <a:bodyPr spcFirstLastPara="1" wrap="square" lIns="91425" tIns="45700" rIns="91425" bIns="45700" anchor="t" anchorCtr="0">
            <a:normAutofit lnSpcReduction="20000"/>
          </a:bodyPr>
          <a:lstStyle/>
          <a:p>
            <a:pPr marL="0" lvl="0" indent="0" algn="l" rtl="0">
              <a:lnSpc>
                <a:spcPct val="100000"/>
              </a:lnSpc>
              <a:spcBef>
                <a:spcPts val="800"/>
              </a:spcBef>
              <a:spcAft>
                <a:spcPts val="0"/>
              </a:spcAft>
              <a:buClr>
                <a:schemeClr val="dk1"/>
              </a:buClr>
              <a:buSzPts val="1100"/>
              <a:buFont typeface="Arial"/>
              <a:buNone/>
            </a:pPr>
            <a:endParaRPr/>
          </a:p>
          <a:p>
            <a:pPr marL="0" lvl="0" indent="0" algn="l" rtl="0">
              <a:spcBef>
                <a:spcPts val="750"/>
              </a:spcBef>
              <a:spcAft>
                <a:spcPts val="0"/>
              </a:spcAft>
              <a:buNone/>
            </a:pPr>
            <a:r>
              <a:rPr lang="en"/>
              <a:t>→Most patients under report CAM and psychedelic use.</a:t>
            </a:r>
            <a:endParaRPr/>
          </a:p>
          <a:p>
            <a:pPr marL="0" lvl="0" indent="0" algn="l" rtl="0">
              <a:spcBef>
                <a:spcPts val="750"/>
              </a:spcBef>
              <a:spcAft>
                <a:spcPts val="0"/>
              </a:spcAft>
              <a:buNone/>
            </a:pPr>
            <a:r>
              <a:rPr lang="en"/>
              <a:t>→If a patient is bringing it up, it’s a sign of their trust in you to help them navigate a confusing landscape. </a:t>
            </a:r>
            <a:endParaRPr/>
          </a:p>
          <a:p>
            <a:pPr marL="0" lvl="0" indent="0" algn="l" rtl="0">
              <a:spcBef>
                <a:spcPts val="750"/>
              </a:spcBef>
              <a:spcAft>
                <a:spcPts val="0"/>
              </a:spcAft>
              <a:buNone/>
            </a:pPr>
            <a:r>
              <a:rPr lang="en"/>
              <a:t>→As an integrative medicine practitioner, what is a way to engage with your patient using evidence and safety guided directioning? </a:t>
            </a:r>
            <a:endParaRPr/>
          </a:p>
          <a:p>
            <a:pPr marL="0" lvl="0" indent="0" algn="l" rtl="0">
              <a:spcBef>
                <a:spcPts val="750"/>
              </a:spcBef>
              <a:spcAft>
                <a:spcPts val="0"/>
              </a:spcAft>
              <a:buNone/>
            </a:pPr>
            <a:r>
              <a:rPr lang="en"/>
              <a:t>→Just like any other supplement, or new healing approach:</a:t>
            </a:r>
            <a:endParaRPr/>
          </a:p>
          <a:p>
            <a:pPr marL="457200" lvl="0" indent="-342900" algn="l" rtl="0">
              <a:spcBef>
                <a:spcPts val="750"/>
              </a:spcBef>
              <a:spcAft>
                <a:spcPts val="0"/>
              </a:spcAft>
              <a:buSzPts val="1800"/>
              <a:buChar char="-"/>
            </a:pPr>
            <a:r>
              <a:rPr lang="en"/>
              <a:t>Indication </a:t>
            </a:r>
            <a:endParaRPr/>
          </a:p>
          <a:p>
            <a:pPr marL="457200" lvl="0" indent="-342900" algn="l" rtl="0">
              <a:spcBef>
                <a:spcPts val="0"/>
              </a:spcBef>
              <a:spcAft>
                <a:spcPts val="0"/>
              </a:spcAft>
              <a:buSzPts val="1800"/>
              <a:buChar char="-"/>
            </a:pPr>
            <a:r>
              <a:rPr lang="en"/>
              <a:t>Benefits/risks/options</a:t>
            </a:r>
            <a:endParaRPr/>
          </a:p>
          <a:p>
            <a:pPr marL="457200" lvl="0" indent="-342900" algn="l" rtl="0">
              <a:spcBef>
                <a:spcPts val="0"/>
              </a:spcBef>
              <a:spcAft>
                <a:spcPts val="0"/>
              </a:spcAft>
              <a:buSzPts val="1800"/>
              <a:buChar char="-"/>
            </a:pPr>
            <a:r>
              <a:rPr lang="en"/>
              <a:t>Integrative approach</a:t>
            </a:r>
            <a:endParaRPr/>
          </a:p>
          <a:p>
            <a:pPr marL="457200" lvl="0" indent="-342900" algn="l" rtl="0">
              <a:spcBef>
                <a:spcPts val="0"/>
              </a:spcBef>
              <a:spcAft>
                <a:spcPts val="0"/>
              </a:spcAft>
              <a:buSzPts val="1800"/>
              <a:buChar char="-"/>
            </a:pPr>
            <a:r>
              <a:rPr lang="en"/>
              <a:t>Cost</a:t>
            </a:r>
            <a:endParaRPr/>
          </a:p>
          <a:p>
            <a:pPr marL="457200" lvl="0" indent="-342900" algn="l" rtl="0">
              <a:spcBef>
                <a:spcPts val="0"/>
              </a:spcBef>
              <a:spcAft>
                <a:spcPts val="0"/>
              </a:spcAft>
              <a:buSzPts val="1800"/>
              <a:buChar char="-"/>
            </a:pPr>
            <a:r>
              <a:rPr lang="en"/>
              <a:t>Quality/certification of delivery &amp; practitioner</a:t>
            </a:r>
            <a:endParaRPr/>
          </a:p>
          <a:p>
            <a:pPr marL="457200" lvl="0" indent="-342900" algn="l" rtl="0">
              <a:spcBef>
                <a:spcPts val="0"/>
              </a:spcBef>
              <a:spcAft>
                <a:spcPts val="0"/>
              </a:spcAft>
              <a:buSzPts val="1800"/>
              <a:buChar char="-"/>
            </a:pPr>
            <a:r>
              <a:rPr lang="en"/>
              <a:t>Quality of evidence</a:t>
            </a:r>
            <a:endParaRPr>
              <a:solidFill>
                <a:schemeClr val="dk1"/>
              </a:solidFill>
            </a:endParaRPr>
          </a:p>
        </p:txBody>
      </p:sp>
      <p:sp>
        <p:nvSpPr>
          <p:cNvPr id="588" name="Google Shape;588;g32e9c5f3243_0_0"/>
          <p:cNvSpPr txBox="1"/>
          <p:nvPr/>
        </p:nvSpPr>
        <p:spPr>
          <a:xfrm>
            <a:off x="4978200" y="4435500"/>
            <a:ext cx="41658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rPr>
              <a:t>Psychedelic medicine. Patient experiences… 4,Sept, 2024….</a:t>
            </a:r>
            <a:endParaRPr sz="1700">
              <a:solidFill>
                <a:schemeClr val="dk2"/>
              </a:solidFill>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32e9c5f3243_0_5"/>
          <p:cNvSpPr txBox="1">
            <a:spLocks noGrp="1"/>
          </p:cNvSpPr>
          <p:nvPr>
            <p:ph type="body" idx="1"/>
          </p:nvPr>
        </p:nvSpPr>
        <p:spPr>
          <a:xfrm>
            <a:off x="3542450" y="842675"/>
            <a:ext cx="4904100" cy="37869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
              <a:t>We are used to medications and prescriptions that don’t seem to require special preparation, setting or integration. Like a muscle relaxant for a week post back spasm.</a:t>
            </a:r>
            <a:endParaRPr/>
          </a:p>
          <a:p>
            <a:pPr marL="0" lvl="0" indent="0" algn="l" rtl="0">
              <a:spcBef>
                <a:spcPts val="750"/>
              </a:spcBef>
              <a:spcAft>
                <a:spcPts val="0"/>
              </a:spcAft>
              <a:buNone/>
            </a:pPr>
            <a:endParaRPr/>
          </a:p>
          <a:p>
            <a:pPr marL="0" lvl="0" indent="0" algn="l" rtl="0">
              <a:spcBef>
                <a:spcPts val="750"/>
              </a:spcBef>
              <a:spcAft>
                <a:spcPts val="0"/>
              </a:spcAft>
              <a:buNone/>
            </a:pPr>
            <a:r>
              <a:rPr lang="en"/>
              <a:t>To engage with psychedelics does require </a:t>
            </a:r>
            <a:r>
              <a:rPr lang="en" b="1"/>
              <a:t>putting on new glasses,</a:t>
            </a:r>
            <a:r>
              <a:rPr lang="en"/>
              <a:t> recognizing it’s a whole experience, including the intentionality that matters, with the medicine as an augmentor. And includes therapy wrapped in.</a:t>
            </a:r>
            <a:endParaRPr/>
          </a:p>
        </p:txBody>
      </p:sp>
      <p:pic>
        <p:nvPicPr>
          <p:cNvPr id="594" name="Google Shape;594;g32e9c5f3243_0_5" descr="Vision Of Eyechart With Glasses | I created this shot in my … | Flickr"/>
          <p:cNvPicPr preferRelativeResize="0"/>
          <p:nvPr/>
        </p:nvPicPr>
        <p:blipFill>
          <a:blip r:embed="rId3">
            <a:alphaModFix/>
          </a:blip>
          <a:stretch>
            <a:fillRect/>
          </a:stretch>
        </p:blipFill>
        <p:spPr>
          <a:xfrm>
            <a:off x="0" y="0"/>
            <a:ext cx="3353729" cy="2498074"/>
          </a:xfrm>
          <a:prstGeom prst="rect">
            <a:avLst/>
          </a:prstGeom>
          <a:noFill/>
          <a:ln>
            <a:noFill/>
          </a:ln>
        </p:spPr>
      </p:pic>
      <p:pic>
        <p:nvPicPr>
          <p:cNvPr id="595" name="Google Shape;595;g32e9c5f3243_0_5"/>
          <p:cNvPicPr preferRelativeResize="0"/>
          <p:nvPr/>
        </p:nvPicPr>
        <p:blipFill>
          <a:blip r:embed="rId4">
            <a:alphaModFix/>
          </a:blip>
          <a:stretch>
            <a:fillRect/>
          </a:stretch>
        </p:blipFill>
        <p:spPr>
          <a:xfrm>
            <a:off x="0" y="2512500"/>
            <a:ext cx="3330776" cy="2498075"/>
          </a:xfrm>
          <a:prstGeom prst="rect">
            <a:avLst/>
          </a:prstGeom>
          <a:noFill/>
          <a:ln>
            <a:noFill/>
          </a:ln>
        </p:spPr>
      </p:pic>
      <p:sp>
        <p:nvSpPr>
          <p:cNvPr id="596" name="Google Shape;596;g32e9c5f3243_0_5"/>
          <p:cNvSpPr txBox="1"/>
          <p:nvPr/>
        </p:nvSpPr>
        <p:spPr>
          <a:xfrm>
            <a:off x="5099725" y="4548875"/>
            <a:ext cx="3873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Psychedelics and the essential importance of context. J.Psychopharmacology.2018….</a:t>
            </a:r>
            <a:endParaRPr>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32e9c5f3243_0_55"/>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Harm reduction models in IM and Psychedelics - Respect for the patients longing to heal</a:t>
            </a:r>
            <a:endParaRPr/>
          </a:p>
        </p:txBody>
      </p:sp>
      <p:sp>
        <p:nvSpPr>
          <p:cNvPr id="602" name="Google Shape;602;g32e9c5f3243_0_55"/>
          <p:cNvSpPr txBox="1">
            <a:spLocks noGrp="1"/>
          </p:cNvSpPr>
          <p:nvPr>
            <p:ph type="body" idx="1"/>
          </p:nvPr>
        </p:nvSpPr>
        <p:spPr>
          <a:xfrm>
            <a:off x="628650" y="1306719"/>
            <a:ext cx="7886700" cy="3263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a:p>
            <a:pPr marL="0" lvl="0" indent="0" algn="l" rtl="0">
              <a:spcBef>
                <a:spcPts val="750"/>
              </a:spcBef>
              <a:spcAft>
                <a:spcPts val="0"/>
              </a:spcAft>
              <a:buNone/>
            </a:pPr>
            <a:r>
              <a:rPr lang="en"/>
              <a:t>Harm reduction incorporates a spectrum of strategies that includes safer use, managed use, abstinence, meeting people who use </a:t>
            </a:r>
            <a:r>
              <a:rPr lang="en" b="1" u="sng"/>
              <a:t>drugs[ IM therapies/psychedelics]</a:t>
            </a:r>
            <a:r>
              <a:rPr lang="en"/>
              <a:t> “where they're at,” and addressing conditions of use along with the use itself.</a:t>
            </a:r>
            <a:endParaRPr/>
          </a:p>
          <a:p>
            <a:pPr marL="0" lvl="0" indent="0" algn="l" rtl="0">
              <a:spcBef>
                <a:spcPts val="750"/>
              </a:spcBef>
              <a:spcAft>
                <a:spcPts val="0"/>
              </a:spcAft>
              <a:buNone/>
            </a:pPr>
            <a:endParaRPr/>
          </a:p>
          <a:p>
            <a:pPr marL="0" lvl="0" indent="0" algn="l" rtl="0">
              <a:spcBef>
                <a:spcPts val="750"/>
              </a:spcBef>
              <a:spcAft>
                <a:spcPts val="0"/>
              </a:spcAft>
              <a:buNone/>
            </a:pPr>
            <a:r>
              <a:rPr lang="en" sz="1500" u="sng">
                <a:solidFill>
                  <a:schemeClr val="hlink"/>
                </a:solidFill>
                <a:hlinkClick r:id="rId3"/>
              </a:rPr>
              <a:t>https://harmreduction.org/about-us/principles-of-harm-reduction</a:t>
            </a:r>
            <a:endParaRPr sz="1500"/>
          </a:p>
          <a:p>
            <a:pPr marL="0" lvl="0" indent="0" algn="l" rtl="0">
              <a:spcBef>
                <a:spcPts val="750"/>
              </a:spcBef>
              <a:spcAft>
                <a:spcPts val="0"/>
              </a:spcAft>
              <a:buNone/>
            </a:pPr>
            <a:r>
              <a:rPr lang="en" sz="1500"/>
              <a:t>Chang JE, Lindenfeld Z, Hagan H. Integrating Harm Reduction into Medical Care: Lessons from Three Models. J Am Board Fam Med. 2023</a:t>
            </a:r>
            <a:endParaRPr sz="1500"/>
          </a:p>
          <a:p>
            <a:pPr marL="0" lvl="0" indent="0" algn="l" rtl="0">
              <a:spcBef>
                <a:spcPts val="750"/>
              </a:spcBef>
              <a:spcAft>
                <a:spcPts val="0"/>
              </a:spcAft>
              <a:buNone/>
            </a:pPr>
            <a:r>
              <a:rPr lang="en" sz="1500" u="sng">
                <a:solidFill>
                  <a:schemeClr val="hlink"/>
                </a:solidFill>
                <a:hlinkClick r:id="rId4"/>
              </a:rPr>
              <a:t>https://pmc.ncbi.nlm.nih.gov/articles/PMC10636714/</a:t>
            </a:r>
            <a:endParaRPr sz="1500"/>
          </a:p>
          <a:p>
            <a:pPr marL="0" lvl="0" indent="0" algn="l" rtl="0">
              <a:spcBef>
                <a:spcPts val="750"/>
              </a:spcBef>
              <a:spcAft>
                <a:spcPts val="0"/>
              </a:spcAft>
              <a:buNone/>
            </a:pPr>
            <a:endParaRPr/>
          </a:p>
        </p:txBody>
      </p:sp>
      <p:grpSp>
        <p:nvGrpSpPr>
          <p:cNvPr id="603" name="Google Shape;603;g32e9c5f3243_0_55"/>
          <p:cNvGrpSpPr/>
          <p:nvPr/>
        </p:nvGrpSpPr>
        <p:grpSpPr>
          <a:xfrm>
            <a:off x="466856" y="4677678"/>
            <a:ext cx="7290208" cy="399900"/>
            <a:chOff x="392525" y="4397325"/>
            <a:chExt cx="8444582" cy="611375"/>
          </a:xfrm>
        </p:grpSpPr>
        <p:pic>
          <p:nvPicPr>
            <p:cNvPr id="604" name="Google Shape;604;g32e9c5f3243_0_55" descr="A logo with blue and black text&#10;&#10;Description automatically generated"/>
            <p:cNvPicPr preferRelativeResize="0"/>
            <p:nvPr/>
          </p:nvPicPr>
          <p:blipFill rotWithShape="1">
            <a:blip r:embed="rId5">
              <a:alphaModFix/>
            </a:blip>
            <a:srcRect/>
            <a:stretch/>
          </p:blipFill>
          <p:spPr>
            <a:xfrm>
              <a:off x="392525" y="4397325"/>
              <a:ext cx="2016465" cy="611375"/>
            </a:xfrm>
            <a:prstGeom prst="rect">
              <a:avLst/>
            </a:prstGeom>
            <a:noFill/>
            <a:ln>
              <a:noFill/>
            </a:ln>
          </p:spPr>
        </p:pic>
        <p:pic>
          <p:nvPicPr>
            <p:cNvPr id="605" name="Google Shape;605;g32e9c5f3243_0_55" descr="A blue and black logo&#10;&#10;Description automatically generated"/>
            <p:cNvPicPr preferRelativeResize="0"/>
            <p:nvPr/>
          </p:nvPicPr>
          <p:blipFill rotWithShape="1">
            <a:blip r:embed="rId6">
              <a:alphaModFix/>
            </a:blip>
            <a:srcRect/>
            <a:stretch/>
          </p:blipFill>
          <p:spPr>
            <a:xfrm>
              <a:off x="6827400" y="4444186"/>
              <a:ext cx="2009707" cy="517652"/>
            </a:xfrm>
            <a:prstGeom prst="rect">
              <a:avLst/>
            </a:prstGeom>
            <a:noFill/>
            <a:ln>
              <a:noFill/>
            </a:ln>
          </p:spPr>
        </p:pic>
        <p:pic>
          <p:nvPicPr>
            <p:cNvPr id="606" name="Google Shape;606;g32e9c5f3243_0_55" descr="A close-up of a logo&#10;&#10;Description automatically generated"/>
            <p:cNvPicPr preferRelativeResize="0"/>
            <p:nvPr/>
          </p:nvPicPr>
          <p:blipFill rotWithShape="1">
            <a:blip r:embed="rId7">
              <a:alphaModFix/>
            </a:blip>
            <a:srcRect/>
            <a:stretch/>
          </p:blipFill>
          <p:spPr>
            <a:xfrm>
              <a:off x="4108125" y="4444188"/>
              <a:ext cx="2570052" cy="517650"/>
            </a:xfrm>
            <a:prstGeom prst="rect">
              <a:avLst/>
            </a:prstGeom>
            <a:noFill/>
            <a:ln>
              <a:noFill/>
            </a:ln>
          </p:spPr>
        </p:pic>
        <p:pic>
          <p:nvPicPr>
            <p:cNvPr id="607" name="Google Shape;607;g32e9c5f3243_0_55"/>
            <p:cNvPicPr preferRelativeResize="0"/>
            <p:nvPr/>
          </p:nvPicPr>
          <p:blipFill>
            <a:blip r:embed="rId8">
              <a:alphaModFix/>
            </a:blip>
            <a:stretch>
              <a:fillRect/>
            </a:stretch>
          </p:blipFill>
          <p:spPr>
            <a:xfrm>
              <a:off x="2558213" y="4397325"/>
              <a:ext cx="1400700" cy="611375"/>
            </a:xfrm>
            <a:prstGeom prst="rect">
              <a:avLst/>
            </a:prstGeom>
            <a:noFill/>
            <a:ln>
              <a:noFill/>
            </a:ln>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1"/>
        <p:cNvGrpSpPr/>
        <p:nvPr/>
      </p:nvGrpSpPr>
      <p:grpSpPr>
        <a:xfrm>
          <a:off x="0" y="0"/>
          <a:ext cx="0" cy="0"/>
          <a:chOff x="0" y="0"/>
          <a:chExt cx="0" cy="0"/>
        </a:xfrm>
      </p:grpSpPr>
      <p:sp>
        <p:nvSpPr>
          <p:cNvPr id="612" name="Google Shape;612;g331e4d505bc_0_20"/>
          <p:cNvSpPr txBox="1">
            <a:spLocks noGrp="1"/>
          </p:cNvSpPr>
          <p:nvPr>
            <p:ph type="title"/>
          </p:nvPr>
        </p:nvSpPr>
        <p:spPr>
          <a:xfrm>
            <a:off x="628650" y="273846"/>
            <a:ext cx="7886700" cy="383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1600">
                <a:solidFill>
                  <a:schemeClr val="lt1"/>
                </a:solidFill>
                <a:latin typeface="Century Gothic"/>
                <a:ea typeface="Century Gothic"/>
                <a:cs typeface="Century Gothic"/>
                <a:sym typeface="Century Gothic"/>
              </a:rPr>
              <a:t>Patients history</a:t>
            </a:r>
            <a:endParaRPr>
              <a:solidFill>
                <a:schemeClr val="lt1"/>
              </a:solidFill>
              <a:latin typeface="Century Gothic"/>
              <a:ea typeface="Century Gothic"/>
              <a:cs typeface="Century Gothic"/>
              <a:sym typeface="Century Gothic"/>
            </a:endParaRPr>
          </a:p>
        </p:txBody>
      </p:sp>
      <p:sp>
        <p:nvSpPr>
          <p:cNvPr id="613" name="Google Shape;613;g331e4d505bc_0_20"/>
          <p:cNvSpPr txBox="1">
            <a:spLocks noGrp="1"/>
          </p:cNvSpPr>
          <p:nvPr>
            <p:ph type="body" idx="1"/>
          </p:nvPr>
        </p:nvSpPr>
        <p:spPr>
          <a:xfrm>
            <a:off x="325925" y="889300"/>
            <a:ext cx="1930200" cy="37470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1600" b="1">
                <a:solidFill>
                  <a:schemeClr val="lt1"/>
                </a:solidFill>
              </a:rPr>
              <a:t>Peter </a:t>
            </a:r>
            <a:endParaRPr sz="1600" b="1">
              <a:solidFill>
                <a:schemeClr val="lt1"/>
              </a:solidFill>
            </a:endParaRPr>
          </a:p>
          <a:p>
            <a:pPr marL="0" lvl="0" indent="0" algn="l" rtl="0">
              <a:lnSpc>
                <a:spcPct val="100000"/>
              </a:lnSpc>
              <a:spcBef>
                <a:spcPts val="800"/>
              </a:spcBef>
              <a:spcAft>
                <a:spcPts val="0"/>
              </a:spcAft>
              <a:buNone/>
            </a:pPr>
            <a:r>
              <a:rPr lang="en" sz="1600">
                <a:solidFill>
                  <a:schemeClr val="lt1"/>
                </a:solidFill>
              </a:rPr>
              <a:t>55 yo M veteran with </a:t>
            </a:r>
            <a:r>
              <a:rPr lang="en" sz="1600" b="1">
                <a:solidFill>
                  <a:schemeClr val="lt1"/>
                </a:solidFill>
              </a:rPr>
              <a:t>PTSD </a:t>
            </a:r>
            <a:r>
              <a:rPr lang="en" sz="1600">
                <a:solidFill>
                  <a:schemeClr val="lt1"/>
                </a:solidFill>
              </a:rPr>
              <a:t>and treatment - resistant depression.  </a:t>
            </a:r>
            <a:endParaRPr sz="1600">
              <a:solidFill>
                <a:schemeClr val="lt1"/>
              </a:solidFill>
            </a:endParaRPr>
          </a:p>
          <a:p>
            <a:pPr marL="0" lvl="0" indent="0" algn="l" rtl="0">
              <a:lnSpc>
                <a:spcPct val="100000"/>
              </a:lnSpc>
              <a:spcBef>
                <a:spcPts val="800"/>
              </a:spcBef>
              <a:spcAft>
                <a:spcPts val="0"/>
              </a:spcAft>
              <a:buNone/>
            </a:pPr>
            <a:endParaRPr sz="1600">
              <a:solidFill>
                <a:schemeClr val="lt1"/>
              </a:solidFill>
            </a:endParaRPr>
          </a:p>
        </p:txBody>
      </p:sp>
      <p:sp>
        <p:nvSpPr>
          <p:cNvPr id="614" name="Google Shape;614;g331e4d505bc_0_20"/>
          <p:cNvSpPr txBox="1">
            <a:spLocks noGrp="1"/>
          </p:cNvSpPr>
          <p:nvPr>
            <p:ph type="body" idx="1"/>
          </p:nvPr>
        </p:nvSpPr>
        <p:spPr>
          <a:xfrm>
            <a:off x="4753325" y="889300"/>
            <a:ext cx="1885200" cy="37470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1600" b="1">
                <a:solidFill>
                  <a:schemeClr val="lt1"/>
                </a:solidFill>
              </a:rPr>
              <a:t>Brian</a:t>
            </a:r>
            <a:endParaRPr sz="1600" b="1">
              <a:solidFill>
                <a:schemeClr val="lt1"/>
              </a:solidFill>
            </a:endParaRPr>
          </a:p>
          <a:p>
            <a:pPr marL="0" lvl="0" indent="0" algn="l" rtl="0">
              <a:lnSpc>
                <a:spcPct val="100000"/>
              </a:lnSpc>
              <a:spcBef>
                <a:spcPts val="800"/>
              </a:spcBef>
              <a:spcAft>
                <a:spcPts val="0"/>
              </a:spcAft>
              <a:buNone/>
            </a:pPr>
            <a:r>
              <a:rPr lang="en" sz="1641">
                <a:solidFill>
                  <a:schemeClr val="lt1"/>
                </a:solidFill>
              </a:rPr>
              <a:t>A 36 yo M decades + history of</a:t>
            </a:r>
            <a:r>
              <a:rPr lang="en" sz="1641" b="1">
                <a:solidFill>
                  <a:schemeClr val="lt1"/>
                </a:solidFill>
              </a:rPr>
              <a:t> depression </a:t>
            </a:r>
            <a:endParaRPr sz="1641">
              <a:solidFill>
                <a:schemeClr val="lt1"/>
              </a:solidFill>
            </a:endParaRPr>
          </a:p>
          <a:p>
            <a:pPr marL="0" lvl="0" indent="0" algn="l" rtl="0">
              <a:spcBef>
                <a:spcPts val="800"/>
              </a:spcBef>
              <a:spcAft>
                <a:spcPts val="0"/>
              </a:spcAft>
              <a:buNone/>
            </a:pPr>
            <a:endParaRPr sz="1600">
              <a:solidFill>
                <a:schemeClr val="lt1"/>
              </a:solidFill>
            </a:endParaRPr>
          </a:p>
        </p:txBody>
      </p:sp>
      <p:sp>
        <p:nvSpPr>
          <p:cNvPr id="615" name="Google Shape;615;g331e4d505bc_0_20"/>
          <p:cNvSpPr txBox="1">
            <a:spLocks noGrp="1"/>
          </p:cNvSpPr>
          <p:nvPr>
            <p:ph type="body" idx="1"/>
          </p:nvPr>
        </p:nvSpPr>
        <p:spPr>
          <a:xfrm>
            <a:off x="6797300" y="889300"/>
            <a:ext cx="1930200" cy="34986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1600" b="1">
                <a:solidFill>
                  <a:schemeClr val="lt1"/>
                </a:solidFill>
              </a:rPr>
              <a:t>Henry</a:t>
            </a:r>
            <a:endParaRPr sz="1600" b="1">
              <a:solidFill>
                <a:schemeClr val="lt1"/>
              </a:solidFill>
            </a:endParaRPr>
          </a:p>
          <a:p>
            <a:pPr marL="0" lvl="0" indent="0" algn="l" rtl="0">
              <a:lnSpc>
                <a:spcPct val="100000"/>
              </a:lnSpc>
              <a:spcBef>
                <a:spcPts val="800"/>
              </a:spcBef>
              <a:spcAft>
                <a:spcPts val="0"/>
              </a:spcAft>
              <a:buNone/>
            </a:pPr>
            <a:r>
              <a:rPr lang="en" sz="1600">
                <a:solidFill>
                  <a:schemeClr val="lt1"/>
                </a:solidFill>
              </a:rPr>
              <a:t>67 yo M </a:t>
            </a:r>
            <a:r>
              <a:rPr lang="en" sz="1600" b="1">
                <a:solidFill>
                  <a:schemeClr val="lt1"/>
                </a:solidFill>
              </a:rPr>
              <a:t>divorce</a:t>
            </a:r>
            <a:r>
              <a:rPr lang="en" sz="1600">
                <a:solidFill>
                  <a:schemeClr val="lt1"/>
                </a:solidFill>
              </a:rPr>
              <a:t> is feeling anxiety and depression. </a:t>
            </a:r>
            <a:r>
              <a:rPr lang="en" sz="1600" b="1">
                <a:solidFill>
                  <a:schemeClr val="lt1"/>
                </a:solidFill>
              </a:rPr>
              <a:t>Ayahuasca</a:t>
            </a:r>
            <a:r>
              <a:rPr lang="en" sz="1600">
                <a:solidFill>
                  <a:schemeClr val="lt1"/>
                </a:solidFill>
              </a:rPr>
              <a:t> retreat in South America </a:t>
            </a:r>
            <a:endParaRPr sz="1600">
              <a:solidFill>
                <a:schemeClr val="lt1"/>
              </a:solidFill>
            </a:endParaRPr>
          </a:p>
        </p:txBody>
      </p:sp>
      <p:sp>
        <p:nvSpPr>
          <p:cNvPr id="616" name="Google Shape;616;g331e4d505bc_0_20"/>
          <p:cNvSpPr txBox="1">
            <a:spLocks noGrp="1"/>
          </p:cNvSpPr>
          <p:nvPr>
            <p:ph type="body" idx="1"/>
          </p:nvPr>
        </p:nvSpPr>
        <p:spPr>
          <a:xfrm>
            <a:off x="2562125" y="861800"/>
            <a:ext cx="1885200" cy="37470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1600" b="1">
                <a:solidFill>
                  <a:schemeClr val="lt1"/>
                </a:solidFill>
              </a:rPr>
              <a:t>Kate</a:t>
            </a:r>
            <a:endParaRPr sz="1600" b="1">
              <a:solidFill>
                <a:schemeClr val="lt1"/>
              </a:solidFill>
            </a:endParaRPr>
          </a:p>
          <a:p>
            <a:pPr marL="0" lvl="0" indent="0" algn="l" rtl="0">
              <a:lnSpc>
                <a:spcPct val="100000"/>
              </a:lnSpc>
              <a:spcBef>
                <a:spcPts val="800"/>
              </a:spcBef>
              <a:spcAft>
                <a:spcPts val="0"/>
              </a:spcAft>
              <a:buNone/>
            </a:pPr>
            <a:r>
              <a:rPr lang="en" sz="1600">
                <a:solidFill>
                  <a:schemeClr val="lt1"/>
                </a:solidFill>
              </a:rPr>
              <a:t>A 62 yo F with </a:t>
            </a:r>
            <a:r>
              <a:rPr lang="en" sz="1600" b="1">
                <a:solidFill>
                  <a:schemeClr val="lt1"/>
                </a:solidFill>
              </a:rPr>
              <a:t>metastatic ovarian cancer </a:t>
            </a:r>
            <a:r>
              <a:rPr lang="en" sz="1600">
                <a:solidFill>
                  <a:schemeClr val="lt1"/>
                </a:solidFill>
              </a:rPr>
              <a:t>struggles with accepting death.</a:t>
            </a:r>
            <a:endParaRPr sz="1600">
              <a:solidFill>
                <a:schemeClr val="lt1"/>
              </a:solidFill>
            </a:endParaRPr>
          </a:p>
          <a:p>
            <a:pPr marL="0" lvl="0" indent="0" algn="l" rtl="0">
              <a:lnSpc>
                <a:spcPct val="100000"/>
              </a:lnSpc>
              <a:spcBef>
                <a:spcPts val="800"/>
              </a:spcBef>
              <a:spcAft>
                <a:spcPts val="0"/>
              </a:spcAft>
              <a:buNone/>
            </a:pPr>
            <a:endParaRPr sz="1600">
              <a:solidFill>
                <a:schemeClr val="lt1"/>
              </a:solidFill>
            </a:endParaRPr>
          </a:p>
          <a:p>
            <a:pPr marL="0" lvl="0" indent="0" algn="l" rtl="0">
              <a:spcBef>
                <a:spcPts val="800"/>
              </a:spcBef>
              <a:spcAft>
                <a:spcPts val="0"/>
              </a:spcAft>
              <a:buNone/>
            </a:pPr>
            <a:endParaRPr sz="1600">
              <a:solidFill>
                <a:schemeClr val="lt1"/>
              </a:solidFill>
            </a:endParaRPr>
          </a:p>
        </p:txBody>
      </p:sp>
      <p:grpSp>
        <p:nvGrpSpPr>
          <p:cNvPr id="617" name="Google Shape;617;g331e4d505bc_0_20"/>
          <p:cNvGrpSpPr/>
          <p:nvPr/>
        </p:nvGrpSpPr>
        <p:grpSpPr>
          <a:xfrm>
            <a:off x="1086856" y="4619953"/>
            <a:ext cx="7290208" cy="399900"/>
            <a:chOff x="392525" y="4397325"/>
            <a:chExt cx="8444582" cy="611375"/>
          </a:xfrm>
        </p:grpSpPr>
        <p:pic>
          <p:nvPicPr>
            <p:cNvPr id="618" name="Google Shape;618;g331e4d505bc_0_20"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619" name="Google Shape;619;g331e4d505bc_0_20"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620" name="Google Shape;620;g331e4d505bc_0_20"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621" name="Google Shape;621;g331e4d505bc_0_20"/>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1000"/>
                                        <p:tgtEl>
                                          <p:spTgt spid="6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3"/>
                                        </p:tgtEl>
                                        <p:attrNameLst>
                                          <p:attrName>style.visibility</p:attrName>
                                        </p:attrNameLst>
                                      </p:cBhvr>
                                      <p:to>
                                        <p:strVal val="visible"/>
                                      </p:to>
                                    </p:set>
                                    <p:animEffect transition="in" filter="fade">
                                      <p:cBhvr>
                                        <p:cTn id="12" dur="1000"/>
                                        <p:tgtEl>
                                          <p:spTgt spid="6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
                                        </p:tgtEl>
                                        <p:attrNameLst>
                                          <p:attrName>style.visibility</p:attrName>
                                        </p:attrNameLst>
                                      </p:cBhvr>
                                      <p:to>
                                        <p:strVal val="visible"/>
                                      </p:to>
                                    </p:set>
                                    <p:animEffect transition="in" filter="fade">
                                      <p:cBhvr>
                                        <p:cTn id="17" dur="1000"/>
                                        <p:tgtEl>
                                          <p:spTgt spid="6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
                                        </p:tgtEl>
                                        <p:attrNameLst>
                                          <p:attrName>style.visibility</p:attrName>
                                        </p:attrNameLst>
                                      </p:cBhvr>
                                      <p:to>
                                        <p:strVal val="visible"/>
                                      </p:to>
                                    </p:set>
                                    <p:animEffect transition="in" filter="fade">
                                      <p:cBhvr>
                                        <p:cTn id="22" dur="10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32e9c5f3243_0_12"/>
          <p:cNvSpPr txBox="1">
            <a:spLocks noGrp="1"/>
          </p:cNvSpPr>
          <p:nvPr>
            <p:ph type="title"/>
          </p:nvPr>
        </p:nvSpPr>
        <p:spPr>
          <a:xfrm>
            <a:off x="628650" y="273850"/>
            <a:ext cx="58581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Psychedelics - Pre-op &amp; Harm Reduction</a:t>
            </a:r>
            <a:endParaRPr/>
          </a:p>
        </p:txBody>
      </p:sp>
      <p:sp>
        <p:nvSpPr>
          <p:cNvPr id="627" name="Google Shape;627;g32e9c5f3243_0_12"/>
          <p:cNvSpPr txBox="1">
            <a:spLocks noGrp="1"/>
          </p:cNvSpPr>
          <p:nvPr>
            <p:ph type="body" idx="1"/>
          </p:nvPr>
        </p:nvSpPr>
        <p:spPr>
          <a:xfrm>
            <a:off x="628650" y="1369225"/>
            <a:ext cx="5583300" cy="3377400"/>
          </a:xfrm>
          <a:prstGeom prst="rect">
            <a:avLst/>
          </a:prstGeom>
        </p:spPr>
        <p:txBody>
          <a:bodyPr spcFirstLastPara="1" wrap="square" lIns="91425" tIns="45700" rIns="91425" bIns="45700" anchor="t" anchorCtr="0">
            <a:normAutofit lnSpcReduction="10000"/>
          </a:bodyPr>
          <a:lstStyle/>
          <a:p>
            <a:pPr marL="457200" lvl="0" indent="-342900" algn="l" rtl="0">
              <a:spcBef>
                <a:spcPts val="750"/>
              </a:spcBef>
              <a:spcAft>
                <a:spcPts val="0"/>
              </a:spcAft>
              <a:buSzPts val="1800"/>
              <a:buChar char="●"/>
            </a:pPr>
            <a:r>
              <a:rPr lang="en"/>
              <a:t>Appropriateness of psychedelic experiences, and at this time of their life?</a:t>
            </a:r>
            <a:endParaRPr/>
          </a:p>
          <a:p>
            <a:pPr marL="457200" lvl="0" indent="-342900" algn="l" rtl="0">
              <a:spcBef>
                <a:spcPts val="0"/>
              </a:spcBef>
              <a:spcAft>
                <a:spcPts val="0"/>
              </a:spcAft>
              <a:buSzPts val="1800"/>
              <a:buChar char="●"/>
            </a:pPr>
            <a:r>
              <a:rPr lang="en"/>
              <a:t>Physical and psychological health and fitness</a:t>
            </a:r>
            <a:endParaRPr/>
          </a:p>
          <a:p>
            <a:pPr marL="457200" lvl="0" indent="-342900" algn="l" rtl="0">
              <a:spcBef>
                <a:spcPts val="0"/>
              </a:spcBef>
              <a:spcAft>
                <a:spcPts val="0"/>
              </a:spcAft>
              <a:buSzPts val="1800"/>
              <a:buChar char="●"/>
            </a:pPr>
            <a:r>
              <a:rPr lang="en"/>
              <a:t>Risk and Benefits</a:t>
            </a:r>
            <a:endParaRPr/>
          </a:p>
          <a:p>
            <a:pPr marL="457200" lvl="0" indent="-342900" algn="l" rtl="0">
              <a:spcBef>
                <a:spcPts val="0"/>
              </a:spcBef>
              <a:spcAft>
                <a:spcPts val="0"/>
              </a:spcAft>
              <a:buSzPts val="1800"/>
              <a:buChar char="●"/>
            </a:pPr>
            <a:r>
              <a:rPr lang="en"/>
              <a:t>Have they failed other conventional approaches/measures?</a:t>
            </a:r>
            <a:endParaRPr/>
          </a:p>
          <a:p>
            <a:pPr marL="914400" lvl="1" indent="-342900" algn="l" rtl="0">
              <a:spcBef>
                <a:spcPts val="0"/>
              </a:spcBef>
              <a:spcAft>
                <a:spcPts val="0"/>
              </a:spcAft>
              <a:buSzPts val="1800"/>
              <a:buChar char="○"/>
            </a:pPr>
            <a:r>
              <a:rPr lang="en"/>
              <a:t>Like elective surgery is not typically 1st line</a:t>
            </a:r>
            <a:endParaRPr/>
          </a:p>
          <a:p>
            <a:pPr marL="457200" lvl="0" indent="-342900" algn="l" rtl="0">
              <a:spcBef>
                <a:spcPts val="0"/>
              </a:spcBef>
              <a:spcAft>
                <a:spcPts val="0"/>
              </a:spcAft>
              <a:buSzPts val="1800"/>
              <a:buChar char="●"/>
            </a:pPr>
            <a:r>
              <a:rPr lang="en"/>
              <a:t>Psychedelic facilitators (surgeon) qualifications</a:t>
            </a:r>
            <a:endParaRPr/>
          </a:p>
          <a:p>
            <a:pPr marL="914400" lvl="1" indent="-342900" algn="l" rtl="0">
              <a:spcBef>
                <a:spcPts val="0"/>
              </a:spcBef>
              <a:spcAft>
                <a:spcPts val="0"/>
              </a:spcAft>
              <a:buSzPts val="1800"/>
              <a:buChar char="○"/>
            </a:pPr>
            <a:r>
              <a:rPr lang="en"/>
              <a:t>Ethical standards around funds, sexual abuse risk, manipulation</a:t>
            </a:r>
            <a:endParaRPr/>
          </a:p>
          <a:p>
            <a:pPr marL="457200" lvl="0" indent="-342900" algn="l" rtl="0">
              <a:spcBef>
                <a:spcPts val="0"/>
              </a:spcBef>
              <a:spcAft>
                <a:spcPts val="0"/>
              </a:spcAft>
              <a:buSzPts val="1800"/>
              <a:buChar char="●"/>
            </a:pPr>
            <a:r>
              <a:rPr lang="en"/>
              <a:t>Outpatient procedure, hospital based surgery? Post op/recovery need of PCU, ICU?</a:t>
            </a:r>
            <a:endParaRPr/>
          </a:p>
          <a:p>
            <a:pPr marL="457200" lvl="0" indent="-342900" algn="l" rtl="0">
              <a:spcBef>
                <a:spcPts val="0"/>
              </a:spcBef>
              <a:spcAft>
                <a:spcPts val="0"/>
              </a:spcAft>
              <a:buSzPts val="1800"/>
              <a:buChar char="●"/>
            </a:pPr>
            <a:r>
              <a:rPr lang="en"/>
              <a:t>Driving and transport considerations</a:t>
            </a:r>
            <a:endParaRPr/>
          </a:p>
          <a:p>
            <a:pPr marL="457200" lvl="0" indent="-342900" algn="l" rtl="0">
              <a:spcBef>
                <a:spcPts val="0"/>
              </a:spcBef>
              <a:spcAft>
                <a:spcPts val="0"/>
              </a:spcAft>
              <a:buSzPts val="1800"/>
              <a:buChar char="●"/>
            </a:pPr>
            <a:r>
              <a:rPr lang="en"/>
              <a:t>What to expect for different experiences</a:t>
            </a:r>
            <a:endParaRPr/>
          </a:p>
          <a:p>
            <a:pPr marL="457200" lvl="0" indent="-342900" algn="l" rtl="0">
              <a:spcBef>
                <a:spcPts val="0"/>
              </a:spcBef>
              <a:spcAft>
                <a:spcPts val="0"/>
              </a:spcAft>
              <a:buSzPts val="1800"/>
              <a:buChar char="●"/>
            </a:pPr>
            <a:r>
              <a:rPr lang="en"/>
              <a:t>Time off of work, family preparations</a:t>
            </a:r>
            <a:endParaRPr/>
          </a:p>
        </p:txBody>
      </p:sp>
      <p:pic>
        <p:nvPicPr>
          <p:cNvPr id="628" name="Google Shape;628;g32e9c5f3243_0_12" descr="Wright-Patterson Medical Center Reaches A Milestone in ..."/>
          <p:cNvPicPr preferRelativeResize="0"/>
          <p:nvPr/>
        </p:nvPicPr>
        <p:blipFill>
          <a:blip r:embed="rId3">
            <a:alphaModFix/>
          </a:blip>
          <a:stretch>
            <a:fillRect/>
          </a:stretch>
        </p:blipFill>
        <p:spPr>
          <a:xfrm>
            <a:off x="7211319" y="445025"/>
            <a:ext cx="2151056" cy="1428751"/>
          </a:xfrm>
          <a:prstGeom prst="rect">
            <a:avLst/>
          </a:prstGeom>
          <a:noFill/>
          <a:ln>
            <a:noFill/>
          </a:ln>
        </p:spPr>
      </p:pic>
      <p:pic>
        <p:nvPicPr>
          <p:cNvPr id="629" name="Google Shape;629;g32e9c5f3243_0_12" descr="File:Doctor talking with a patient.jpg - Wikimedia Commons"/>
          <p:cNvPicPr preferRelativeResize="0"/>
          <p:nvPr/>
        </p:nvPicPr>
        <p:blipFill>
          <a:blip r:embed="rId4">
            <a:alphaModFix/>
          </a:blip>
          <a:stretch>
            <a:fillRect/>
          </a:stretch>
        </p:blipFill>
        <p:spPr>
          <a:xfrm>
            <a:off x="7211325" y="1907825"/>
            <a:ext cx="1932677" cy="1428750"/>
          </a:xfrm>
          <a:prstGeom prst="rect">
            <a:avLst/>
          </a:prstGeom>
          <a:noFill/>
          <a:ln>
            <a:noFill/>
          </a:ln>
        </p:spPr>
      </p:pic>
      <p:sp>
        <p:nvSpPr>
          <p:cNvPr id="630" name="Google Shape;630;g32e9c5f3243_0_12"/>
          <p:cNvSpPr txBox="1"/>
          <p:nvPr/>
        </p:nvSpPr>
        <p:spPr>
          <a:xfrm>
            <a:off x="5999450" y="2971800"/>
            <a:ext cx="3217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FF0000"/>
                </a:solidFill>
              </a:rPr>
              <a:t>Case 1</a:t>
            </a:r>
            <a:endParaRPr sz="1800">
              <a:solidFill>
                <a:srgbClr val="FF0000"/>
              </a:solidFill>
            </a:endParaRPr>
          </a:p>
          <a:p>
            <a:pPr marL="0" lvl="0" indent="0" algn="l" rtl="0">
              <a:spcBef>
                <a:spcPts val="0"/>
              </a:spcBef>
              <a:spcAft>
                <a:spcPts val="0"/>
              </a:spcAft>
              <a:buNone/>
            </a:pPr>
            <a:r>
              <a:rPr lang="en" sz="1800">
                <a:solidFill>
                  <a:srgbClr val="FF0000"/>
                </a:solidFill>
              </a:rPr>
              <a:t>2</a:t>
            </a:r>
            <a:endParaRPr sz="1800">
              <a:solidFill>
                <a:srgbClr val="FF0000"/>
              </a:solidFill>
            </a:endParaRPr>
          </a:p>
          <a:p>
            <a:pPr marL="0" lvl="0" indent="0" algn="l" rtl="0">
              <a:spcBef>
                <a:spcPts val="0"/>
              </a:spcBef>
              <a:spcAft>
                <a:spcPts val="0"/>
              </a:spcAft>
              <a:buNone/>
            </a:pPr>
            <a:r>
              <a:rPr lang="en" sz="1800">
                <a:solidFill>
                  <a:srgbClr val="FF0000"/>
                </a:solidFill>
              </a:rPr>
              <a:t>3</a:t>
            </a:r>
            <a:endParaRPr sz="1800">
              <a:solidFill>
                <a:srgbClr val="FF0000"/>
              </a:solidFill>
            </a:endParaRPr>
          </a:p>
          <a:p>
            <a:pPr marL="0" lvl="0" indent="0" algn="l" rtl="0">
              <a:spcBef>
                <a:spcPts val="0"/>
              </a:spcBef>
              <a:spcAft>
                <a:spcPts val="0"/>
              </a:spcAft>
              <a:buNone/>
            </a:pPr>
            <a:r>
              <a:rPr lang="en" sz="1800">
                <a:solidFill>
                  <a:srgbClr val="FF0000"/>
                </a:solidFill>
              </a:rPr>
              <a:t>4</a:t>
            </a:r>
            <a:endParaRPr sz="1800">
              <a:solidFill>
                <a:srgbClr val="FF0000"/>
              </a:solidFill>
            </a:endParaRPr>
          </a:p>
          <a:p>
            <a:pPr marL="0" lvl="0" indent="0" algn="l" rtl="0">
              <a:spcBef>
                <a:spcPts val="0"/>
              </a:spcBef>
              <a:spcAft>
                <a:spcPts val="0"/>
              </a:spcAft>
              <a:buNone/>
            </a:pPr>
            <a:r>
              <a:rPr lang="en" sz="1800">
                <a:solidFill>
                  <a:srgbClr val="FF0000"/>
                </a:solidFill>
              </a:rPr>
              <a:t>(Column of case e.g. considerations and how navigate these q’s) </a:t>
            </a:r>
            <a:endParaRPr sz="1800">
              <a:solidFill>
                <a:srgbClr val="FF0000"/>
              </a:solidFill>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4"/>
        <p:cNvGrpSpPr/>
        <p:nvPr/>
      </p:nvGrpSpPr>
      <p:grpSpPr>
        <a:xfrm>
          <a:off x="0" y="0"/>
          <a:ext cx="0" cy="0"/>
          <a:chOff x="0" y="0"/>
          <a:chExt cx="0" cy="0"/>
        </a:xfrm>
      </p:grpSpPr>
      <p:sp>
        <p:nvSpPr>
          <p:cNvPr id="635" name="Google Shape;635;g32f3481b8e5_0_9"/>
          <p:cNvSpPr txBox="1">
            <a:spLocks noGrp="1"/>
          </p:cNvSpPr>
          <p:nvPr>
            <p:ph type="body" idx="1"/>
          </p:nvPr>
        </p:nvSpPr>
        <p:spPr>
          <a:xfrm>
            <a:off x="848450" y="2688600"/>
            <a:ext cx="7204500" cy="23478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Considerations:</a:t>
            </a:r>
            <a:endParaRPr sz="1400">
              <a:solidFill>
                <a:schemeClr val="dk1"/>
              </a:solidFill>
              <a:latin typeface="Open Sans"/>
              <a:ea typeface="Open Sans"/>
              <a:cs typeface="Open Sans"/>
              <a:sym typeface="Open Sans"/>
            </a:endParaRPr>
          </a:p>
          <a:p>
            <a:pPr marL="1371600" lvl="2"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Severity of patient’s problem</a:t>
            </a:r>
            <a:endParaRPr sz="1200">
              <a:solidFill>
                <a:schemeClr val="dk1"/>
              </a:solidFill>
              <a:latin typeface="Open Sans"/>
              <a:ea typeface="Open Sans"/>
              <a:cs typeface="Open Sans"/>
              <a:sym typeface="Open Sans"/>
            </a:endParaRPr>
          </a:p>
          <a:p>
            <a:pPr marL="1371600" lvl="2"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Intention</a:t>
            </a:r>
            <a:endParaRPr sz="1200">
              <a:solidFill>
                <a:schemeClr val="dk1"/>
              </a:solidFill>
              <a:latin typeface="Open Sans"/>
              <a:ea typeface="Open Sans"/>
              <a:cs typeface="Open Sans"/>
              <a:sym typeface="Open Sans"/>
            </a:endParaRPr>
          </a:p>
          <a:p>
            <a:pPr marL="1371600" lvl="2"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Preferences / Timeframe / Social factors</a:t>
            </a:r>
            <a:endParaRPr sz="1200">
              <a:solidFill>
                <a:schemeClr val="dk1"/>
              </a:solidFill>
              <a:latin typeface="Open Sans"/>
              <a:ea typeface="Open Sans"/>
              <a:cs typeface="Open Sans"/>
              <a:sym typeface="Open Sans"/>
            </a:endParaRPr>
          </a:p>
          <a:p>
            <a:pPr marL="1371600" lvl="2"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Finances</a:t>
            </a:r>
            <a:endParaRPr sz="1200">
              <a:solidFill>
                <a:schemeClr val="dk1"/>
              </a:solidFill>
              <a:latin typeface="Open Sans"/>
              <a:ea typeface="Open Sans"/>
              <a:cs typeface="Open Sans"/>
              <a:sym typeface="Open Sans"/>
            </a:endParaRPr>
          </a:p>
          <a:p>
            <a:pPr marL="1371600" lvl="2"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Current medications</a:t>
            </a:r>
            <a:endParaRPr sz="1200">
              <a:solidFill>
                <a:schemeClr val="dk1"/>
              </a:solidFill>
              <a:latin typeface="Open Sans"/>
              <a:ea typeface="Open Sans"/>
              <a:cs typeface="Open Sans"/>
              <a:sym typeface="Open Sans"/>
            </a:endParaRPr>
          </a:p>
          <a:p>
            <a:pPr marL="1371600" lvl="2"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Access to facilitated experiences</a:t>
            </a:r>
            <a:endParaRPr sz="1200">
              <a:solidFill>
                <a:schemeClr val="dk1"/>
              </a:solidFill>
              <a:latin typeface="Open Sans"/>
              <a:ea typeface="Open Sans"/>
              <a:cs typeface="Open Sans"/>
              <a:sym typeface="Open Sans"/>
            </a:endParaRPr>
          </a:p>
          <a:p>
            <a:pPr marL="914400" lvl="0" indent="0" algn="l" rtl="0">
              <a:lnSpc>
                <a:spcPct val="100000"/>
              </a:lnSpc>
              <a:spcBef>
                <a:spcPts val="0"/>
              </a:spcBef>
              <a:spcAft>
                <a:spcPts val="0"/>
              </a:spcAft>
              <a:buNone/>
            </a:pPr>
            <a:endParaRPr>
              <a:solidFill>
                <a:schemeClr val="dk1"/>
              </a:solidFill>
              <a:latin typeface="Open Sans"/>
              <a:ea typeface="Open Sans"/>
              <a:cs typeface="Open Sans"/>
              <a:sym typeface="Open Sans"/>
            </a:endParaRPr>
          </a:p>
          <a:p>
            <a:pPr marL="457200" lvl="0" indent="-317500" algn="l" rtl="0">
              <a:lnSpc>
                <a:spcPct val="100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“And/Both” not “Either/Or”</a:t>
            </a:r>
            <a:endParaRPr sz="1400">
              <a:solidFill>
                <a:schemeClr val="dk1"/>
              </a:solidFill>
              <a:latin typeface="Open Sans"/>
              <a:ea typeface="Open Sans"/>
              <a:cs typeface="Open Sans"/>
              <a:sym typeface="Open Sans"/>
            </a:endParaRPr>
          </a:p>
          <a:p>
            <a:pPr marL="457200" lvl="0" indent="-317500" algn="l" rtl="0">
              <a:lnSpc>
                <a:spcPct val="100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All: Set/Setting/Support &amp; Integration Important</a:t>
            </a:r>
            <a:endParaRPr sz="1400">
              <a:solidFill>
                <a:schemeClr val="dk1"/>
              </a:solidFill>
              <a:highlight>
                <a:schemeClr val="accent6"/>
              </a:highlight>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400" b="1">
              <a:solidFill>
                <a:srgbClr val="222222"/>
              </a:solidFill>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None/>
            </a:pPr>
            <a:endParaRPr sz="1400">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
        <p:nvSpPr>
          <p:cNvPr id="636" name="Google Shape;636;g32f3481b8e5_0_9"/>
          <p:cNvSpPr txBox="1"/>
          <p:nvPr/>
        </p:nvSpPr>
        <p:spPr>
          <a:xfrm>
            <a:off x="1944000" y="306575"/>
            <a:ext cx="50844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MDMA, Psilocybin, Ketamine all “consciousness medicines”</a:t>
            </a:r>
            <a:endParaRPr sz="1800">
              <a:solidFill>
                <a:schemeClr val="dk2"/>
              </a:solidFill>
              <a:latin typeface="Open Sans"/>
              <a:ea typeface="Open Sans"/>
              <a:cs typeface="Open Sans"/>
              <a:sym typeface="Open Sans"/>
            </a:endParaRPr>
          </a:p>
        </p:txBody>
      </p:sp>
      <p:pic>
        <p:nvPicPr>
          <p:cNvPr id="637" name="Google Shape;637;g32f3481b8e5_0_9"/>
          <p:cNvPicPr preferRelativeResize="0"/>
          <p:nvPr/>
        </p:nvPicPr>
        <p:blipFill>
          <a:blip r:embed="rId3">
            <a:alphaModFix/>
          </a:blip>
          <a:stretch>
            <a:fillRect/>
          </a:stretch>
        </p:blipFill>
        <p:spPr>
          <a:xfrm>
            <a:off x="304800" y="1276600"/>
            <a:ext cx="2548600" cy="1266775"/>
          </a:xfrm>
          <a:prstGeom prst="rect">
            <a:avLst/>
          </a:prstGeom>
          <a:noFill/>
          <a:ln>
            <a:noFill/>
          </a:ln>
        </p:spPr>
      </p:pic>
      <p:pic>
        <p:nvPicPr>
          <p:cNvPr id="638" name="Google Shape;638;g32f3481b8e5_0_9"/>
          <p:cNvPicPr preferRelativeResize="0"/>
          <p:nvPr/>
        </p:nvPicPr>
        <p:blipFill>
          <a:blip r:embed="rId4">
            <a:alphaModFix/>
          </a:blip>
          <a:stretch>
            <a:fillRect/>
          </a:stretch>
        </p:blipFill>
        <p:spPr>
          <a:xfrm>
            <a:off x="3231000" y="1276600"/>
            <a:ext cx="2548600" cy="1266775"/>
          </a:xfrm>
          <a:prstGeom prst="rect">
            <a:avLst/>
          </a:prstGeom>
          <a:noFill/>
          <a:ln>
            <a:noFill/>
          </a:ln>
        </p:spPr>
      </p:pic>
      <p:pic>
        <p:nvPicPr>
          <p:cNvPr id="639" name="Google Shape;639;g32f3481b8e5_0_9"/>
          <p:cNvPicPr preferRelativeResize="0"/>
          <p:nvPr/>
        </p:nvPicPr>
        <p:blipFill>
          <a:blip r:embed="rId5">
            <a:alphaModFix/>
          </a:blip>
          <a:stretch>
            <a:fillRect/>
          </a:stretch>
        </p:blipFill>
        <p:spPr>
          <a:xfrm>
            <a:off x="6209025" y="1304987"/>
            <a:ext cx="2548600" cy="1210000"/>
          </a:xfrm>
          <a:prstGeom prst="rect">
            <a:avLst/>
          </a:prstGeom>
          <a:noFill/>
          <a:ln>
            <a:noFill/>
          </a:ln>
        </p:spPr>
      </p:pic>
      <p:sp>
        <p:nvSpPr>
          <p:cNvPr id="640" name="Google Shape;640;g32f3481b8e5_0_9"/>
          <p:cNvSpPr txBox="1"/>
          <p:nvPr/>
        </p:nvSpPr>
        <p:spPr>
          <a:xfrm>
            <a:off x="1054175" y="908350"/>
            <a:ext cx="10674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MDMA</a:t>
            </a:r>
            <a:endParaRPr sz="1800" b="1">
              <a:solidFill>
                <a:schemeClr val="dk1"/>
              </a:solidFill>
              <a:latin typeface="Open Sans"/>
              <a:ea typeface="Open Sans"/>
              <a:cs typeface="Open Sans"/>
              <a:sym typeface="Open Sans"/>
            </a:endParaRPr>
          </a:p>
        </p:txBody>
      </p:sp>
      <p:sp>
        <p:nvSpPr>
          <p:cNvPr id="641" name="Google Shape;641;g32f3481b8e5_0_9"/>
          <p:cNvSpPr txBox="1"/>
          <p:nvPr/>
        </p:nvSpPr>
        <p:spPr>
          <a:xfrm>
            <a:off x="3678800" y="918200"/>
            <a:ext cx="15438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PSILOCYBIN</a:t>
            </a:r>
            <a:endParaRPr sz="1800" b="1">
              <a:solidFill>
                <a:schemeClr val="dk1"/>
              </a:solidFill>
              <a:latin typeface="Open Sans"/>
              <a:ea typeface="Open Sans"/>
              <a:cs typeface="Open Sans"/>
              <a:sym typeface="Open Sans"/>
            </a:endParaRPr>
          </a:p>
        </p:txBody>
      </p:sp>
      <p:sp>
        <p:nvSpPr>
          <p:cNvPr id="642" name="Google Shape;642;g32f3481b8e5_0_9"/>
          <p:cNvSpPr txBox="1"/>
          <p:nvPr/>
        </p:nvSpPr>
        <p:spPr>
          <a:xfrm>
            <a:off x="6874175" y="932388"/>
            <a:ext cx="13707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KETAMINE</a:t>
            </a:r>
            <a:endParaRPr sz="1800" b="1">
              <a:solidFill>
                <a:schemeClr val="dk1"/>
              </a:solidFill>
              <a:latin typeface="Open Sans"/>
              <a:ea typeface="Open Sans"/>
              <a:cs typeface="Open Sans"/>
              <a:sym typeface="Open Sans"/>
            </a:endParaRPr>
          </a:p>
        </p:txBody>
      </p:sp>
      <p:sp>
        <p:nvSpPr>
          <p:cNvPr id="643" name="Google Shape;643;g32f3481b8e5_0_9"/>
          <p:cNvSpPr txBox="1"/>
          <p:nvPr/>
        </p:nvSpPr>
        <p:spPr>
          <a:xfrm>
            <a:off x="420125" y="1276600"/>
            <a:ext cx="23049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Empathogen</a:t>
            </a:r>
            <a:endParaRPr sz="1100" b="1">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Connection/Love -  self &amp; others</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Lowers fear responses</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Optimal Therapy Adjunct</a:t>
            </a:r>
            <a:endParaRPr sz="1100">
              <a:latin typeface="Open Sans"/>
              <a:ea typeface="Open Sans"/>
              <a:cs typeface="Open Sans"/>
              <a:sym typeface="Open Sans"/>
            </a:endParaRPr>
          </a:p>
        </p:txBody>
      </p:sp>
      <p:sp>
        <p:nvSpPr>
          <p:cNvPr id="644" name="Google Shape;644;g32f3481b8e5_0_9"/>
          <p:cNvSpPr txBox="1"/>
          <p:nvPr/>
        </p:nvSpPr>
        <p:spPr>
          <a:xfrm>
            <a:off x="3363300" y="1305000"/>
            <a:ext cx="23049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Entheogen</a:t>
            </a:r>
            <a:endParaRPr sz="1100" b="1">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Organic, softer, introspective </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Connection with nature/spiritual</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Mystical experience</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Somatic: activating </a:t>
            </a:r>
            <a:endParaRPr sz="1100">
              <a:latin typeface="Open Sans"/>
              <a:ea typeface="Open Sans"/>
              <a:cs typeface="Open Sans"/>
              <a:sym typeface="Open Sans"/>
            </a:endParaRPr>
          </a:p>
        </p:txBody>
      </p:sp>
      <p:sp>
        <p:nvSpPr>
          <p:cNvPr id="645" name="Google Shape;645;g32f3481b8e5_0_9"/>
          <p:cNvSpPr txBox="1"/>
          <p:nvPr/>
        </p:nvSpPr>
        <p:spPr>
          <a:xfrm>
            <a:off x="6258900" y="1305000"/>
            <a:ext cx="23049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Dissociative</a:t>
            </a:r>
            <a:endParaRPr sz="1100" b="1">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Disconnection from body</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Bird’s Eye Perspective</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Rapid effects on SI</a:t>
            </a: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Somatic: sedative, relaxation</a:t>
            </a:r>
            <a:endParaRPr sz="1100">
              <a:latin typeface="Open Sans"/>
              <a:ea typeface="Open Sans"/>
              <a:cs typeface="Open Sans"/>
              <a:sym typeface="Open Sans"/>
            </a:endParaRPr>
          </a:p>
        </p:txBody>
      </p:sp>
      <p:pic>
        <p:nvPicPr>
          <p:cNvPr id="646" name="Google Shape;646;g32f3481b8e5_0_9"/>
          <p:cNvPicPr preferRelativeResize="0"/>
          <p:nvPr/>
        </p:nvPicPr>
        <p:blipFill>
          <a:blip r:embed="rId5">
            <a:alphaModFix/>
          </a:blip>
          <a:stretch>
            <a:fillRect/>
          </a:stretch>
        </p:blipFill>
        <p:spPr>
          <a:xfrm>
            <a:off x="6285225" y="3386213"/>
            <a:ext cx="2548600" cy="1210000"/>
          </a:xfrm>
          <a:prstGeom prst="rect">
            <a:avLst/>
          </a:prstGeom>
          <a:noFill/>
          <a:ln>
            <a:noFill/>
          </a:ln>
        </p:spPr>
      </p:pic>
      <p:sp>
        <p:nvSpPr>
          <p:cNvPr id="647" name="Google Shape;647;g32f3481b8e5_0_9"/>
          <p:cNvSpPr txBox="1"/>
          <p:nvPr/>
        </p:nvSpPr>
        <p:spPr>
          <a:xfrm>
            <a:off x="6797975" y="2968300"/>
            <a:ext cx="17658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Open Sans"/>
                <a:ea typeface="Open Sans"/>
                <a:cs typeface="Open Sans"/>
                <a:sym typeface="Open Sans"/>
              </a:rPr>
              <a:t>AYAHUASCA</a:t>
            </a:r>
            <a:endParaRPr sz="1800" b="1">
              <a:solidFill>
                <a:schemeClr val="dk1"/>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339458f4835_2_10"/>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653" name="Google Shape;653;g339458f4835_2_10"/>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pic>
        <p:nvPicPr>
          <p:cNvPr id="654" name="Google Shape;654;g339458f4835_2_10"/>
          <p:cNvPicPr preferRelativeResize="0"/>
          <p:nvPr/>
        </p:nvPicPr>
        <p:blipFill rotWithShape="1">
          <a:blip r:embed="rId3">
            <a:alphaModFix/>
          </a:blip>
          <a:srcRect/>
          <a:stretch/>
        </p:blipFill>
        <p:spPr>
          <a:xfrm>
            <a:off x="152400" y="0"/>
            <a:ext cx="8392152" cy="5143499"/>
          </a:xfrm>
          <a:prstGeom prst="rect">
            <a:avLst/>
          </a:prstGeom>
          <a:noFill/>
          <a:ln>
            <a:noFill/>
          </a:ln>
        </p:spPr>
      </p:pic>
      <p:sp>
        <p:nvSpPr>
          <p:cNvPr id="655" name="Google Shape;655;g339458f4835_2_10"/>
          <p:cNvSpPr txBox="1"/>
          <p:nvPr/>
        </p:nvSpPr>
        <p:spPr>
          <a:xfrm rot="5400000">
            <a:off x="6871200" y="2237125"/>
            <a:ext cx="375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spiritpharmacist.com 2.23.2025…</a:t>
            </a:r>
            <a:endParaRPr sz="1800">
              <a:solidFill>
                <a:schemeClr val="dk2"/>
              </a:solidFill>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32e9c5f3243_0_18"/>
          <p:cNvSpPr txBox="1">
            <a:spLocks noGrp="1"/>
          </p:cNvSpPr>
          <p:nvPr>
            <p:ph type="title"/>
          </p:nvPr>
        </p:nvSpPr>
        <p:spPr>
          <a:xfrm>
            <a:off x="484625" y="52519"/>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Setting and risk considerations example</a:t>
            </a:r>
            <a:endParaRPr/>
          </a:p>
        </p:txBody>
      </p:sp>
      <p:sp>
        <p:nvSpPr>
          <p:cNvPr id="661" name="Google Shape;661;g32e9c5f3243_0_18"/>
          <p:cNvSpPr txBox="1">
            <a:spLocks noGrp="1"/>
          </p:cNvSpPr>
          <p:nvPr>
            <p:ph type="body" idx="1"/>
          </p:nvPr>
        </p:nvSpPr>
        <p:spPr>
          <a:xfrm>
            <a:off x="628650" y="1369221"/>
            <a:ext cx="1821000" cy="889800"/>
          </a:xfrm>
          <a:prstGeom prst="rect">
            <a:avLst/>
          </a:prstGeom>
        </p:spPr>
        <p:txBody>
          <a:bodyPr spcFirstLastPara="1" wrap="square" lIns="91425" tIns="45700" rIns="91425" bIns="45700" anchor="t" anchorCtr="0">
            <a:normAutofit lnSpcReduction="10000"/>
          </a:bodyPr>
          <a:lstStyle/>
          <a:p>
            <a:pPr marL="0" lvl="0" indent="0" algn="l" rtl="0">
              <a:spcBef>
                <a:spcPts val="750"/>
              </a:spcBef>
              <a:spcAft>
                <a:spcPts val="0"/>
              </a:spcAft>
              <a:buNone/>
            </a:pPr>
            <a:r>
              <a:rPr lang="en"/>
              <a:t>IV ketamine</a:t>
            </a:r>
            <a:endParaRPr/>
          </a:p>
          <a:p>
            <a:pPr marL="0" lvl="0" indent="0" algn="l" rtl="0">
              <a:spcBef>
                <a:spcPts val="750"/>
              </a:spcBef>
              <a:spcAft>
                <a:spcPts val="0"/>
              </a:spcAft>
              <a:buNone/>
            </a:pPr>
            <a:r>
              <a:rPr lang="en"/>
              <a:t>w/ monitored RN</a:t>
            </a:r>
            <a:endParaRPr/>
          </a:p>
        </p:txBody>
      </p:sp>
      <p:sp>
        <p:nvSpPr>
          <p:cNvPr id="662" name="Google Shape;662;g32e9c5f3243_0_18"/>
          <p:cNvSpPr/>
          <p:nvPr/>
        </p:nvSpPr>
        <p:spPr>
          <a:xfrm>
            <a:off x="1008150" y="656300"/>
            <a:ext cx="7127700" cy="8013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3" name="Google Shape;663;g32e9c5f3243_0_18"/>
          <p:cNvSpPr txBox="1">
            <a:spLocks noGrp="1"/>
          </p:cNvSpPr>
          <p:nvPr>
            <p:ph type="body" idx="1"/>
          </p:nvPr>
        </p:nvSpPr>
        <p:spPr>
          <a:xfrm>
            <a:off x="6550325" y="1559771"/>
            <a:ext cx="1821000" cy="889800"/>
          </a:xfrm>
          <a:prstGeom prst="rect">
            <a:avLst/>
          </a:prstGeom>
        </p:spPr>
        <p:txBody>
          <a:bodyPr spcFirstLastPara="1" wrap="square" lIns="91425" tIns="45700" rIns="91425" bIns="45700" anchor="t" anchorCtr="0">
            <a:normAutofit lnSpcReduction="20000"/>
          </a:bodyPr>
          <a:lstStyle/>
          <a:p>
            <a:pPr marL="0" lvl="0" indent="0" algn="l" rtl="0">
              <a:spcBef>
                <a:spcPts val="750"/>
              </a:spcBef>
              <a:spcAft>
                <a:spcPts val="0"/>
              </a:spcAft>
              <a:buNone/>
            </a:pPr>
            <a:r>
              <a:rPr lang="en"/>
              <a:t>Ayahuasca in remote jungle with indigenous guide</a:t>
            </a:r>
            <a:endParaRPr/>
          </a:p>
        </p:txBody>
      </p:sp>
      <p:sp>
        <p:nvSpPr>
          <p:cNvPr id="664" name="Google Shape;664;g32e9c5f3243_0_18"/>
          <p:cNvSpPr txBox="1"/>
          <p:nvPr/>
        </p:nvSpPr>
        <p:spPr>
          <a:xfrm>
            <a:off x="3136475" y="1938350"/>
            <a:ext cx="2243700" cy="11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chemeClr val="dk1"/>
                </a:solidFill>
              </a:rPr>
              <a:t>Are the risks needed for their intention, if so, what level of risk?</a:t>
            </a:r>
            <a:endParaRPr sz="1800" i="1">
              <a:solidFill>
                <a:schemeClr val="dk1"/>
              </a:solidFill>
            </a:endParaRPr>
          </a:p>
        </p:txBody>
      </p:sp>
      <p:sp>
        <p:nvSpPr>
          <p:cNvPr id="665" name="Google Shape;665;g32e9c5f3243_0_18"/>
          <p:cNvSpPr txBox="1"/>
          <p:nvPr/>
        </p:nvSpPr>
        <p:spPr>
          <a:xfrm>
            <a:off x="528425" y="3464575"/>
            <a:ext cx="77991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0000FF"/>
                </a:solidFill>
              </a:rPr>
              <a:t>Recognize: Psychedelic-like non-ordinary states without psychedelic medicines exist and can be just as healing and/or complementary to support integration - E.g. prolonged meditation retreats, spiritual retreats, pilgrimages, holotropic breathwork, fasting nature quests, shamanic journeying, music/drumming deep experiences. </a:t>
            </a:r>
            <a:endParaRPr sz="1800" b="1">
              <a:solidFill>
                <a:srgbClr val="0000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32e9c5f3243_0_26"/>
          <p:cNvSpPr txBox="1">
            <a:spLocks noGrp="1"/>
          </p:cNvSpPr>
          <p:nvPr>
            <p:ph type="title"/>
          </p:nvPr>
        </p:nvSpPr>
        <p:spPr>
          <a:xfrm>
            <a:off x="628650" y="273850"/>
            <a:ext cx="50166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Psychedelics - Pre-op Harm Reduction</a:t>
            </a:r>
            <a:endParaRPr/>
          </a:p>
        </p:txBody>
      </p:sp>
      <p:sp>
        <p:nvSpPr>
          <p:cNvPr id="671" name="Google Shape;671;g32e9c5f3243_0_26"/>
          <p:cNvSpPr txBox="1">
            <a:spLocks noGrp="1"/>
          </p:cNvSpPr>
          <p:nvPr>
            <p:ph type="body" idx="1"/>
          </p:nvPr>
        </p:nvSpPr>
        <p:spPr>
          <a:xfrm>
            <a:off x="628650" y="1369225"/>
            <a:ext cx="5016600" cy="3263400"/>
          </a:xfrm>
          <a:prstGeom prst="rect">
            <a:avLst/>
          </a:prstGeom>
        </p:spPr>
        <p:txBody>
          <a:bodyPr spcFirstLastPara="1" wrap="square" lIns="91425" tIns="45700" rIns="91425" bIns="45700" anchor="t" anchorCtr="0">
            <a:normAutofit fontScale="92500" lnSpcReduction="20000"/>
          </a:bodyPr>
          <a:lstStyle/>
          <a:p>
            <a:pPr marL="457200" lvl="0" indent="-334327" algn="l" rtl="0">
              <a:spcBef>
                <a:spcPts val="750"/>
              </a:spcBef>
              <a:spcAft>
                <a:spcPts val="0"/>
              </a:spcAft>
              <a:buSzPct val="100000"/>
              <a:buChar char="●"/>
            </a:pPr>
            <a:r>
              <a:rPr lang="en"/>
              <a:t>Drug-drug interactions </a:t>
            </a:r>
            <a:r>
              <a:rPr lang="en">
                <a:solidFill>
                  <a:srgbClr val="FF0000"/>
                </a:solidFill>
              </a:rPr>
              <a:t>(introduced by erika/misha)</a:t>
            </a:r>
            <a:endParaRPr>
              <a:solidFill>
                <a:srgbClr val="FF0000"/>
              </a:solidFill>
            </a:endParaRPr>
          </a:p>
          <a:p>
            <a:pPr marL="914400" lvl="1" indent="-334327" algn="l" rtl="0">
              <a:spcBef>
                <a:spcPts val="0"/>
              </a:spcBef>
              <a:spcAft>
                <a:spcPts val="0"/>
              </a:spcAft>
              <a:buSzPct val="128571"/>
              <a:buChar char="○"/>
            </a:pPr>
            <a:r>
              <a:rPr lang="en"/>
              <a:t>(Show examples)</a:t>
            </a:r>
            <a:endParaRPr/>
          </a:p>
          <a:p>
            <a:pPr marL="457200" lvl="0" indent="-334327" algn="l" rtl="0">
              <a:spcBef>
                <a:spcPts val="0"/>
              </a:spcBef>
              <a:spcAft>
                <a:spcPts val="0"/>
              </a:spcAft>
              <a:buSzPct val="100000"/>
              <a:buChar char="●"/>
            </a:pPr>
            <a:r>
              <a:rPr lang="en"/>
              <a:t>Symptom concerns </a:t>
            </a:r>
            <a:r>
              <a:rPr lang="en">
                <a:solidFill>
                  <a:srgbClr val="FF0000"/>
                </a:solidFill>
              </a:rPr>
              <a:t>(introduced by erika/misha)</a:t>
            </a:r>
            <a:endParaRPr/>
          </a:p>
          <a:p>
            <a:pPr marL="914400" lvl="1" indent="-334327" algn="l" rtl="0">
              <a:spcBef>
                <a:spcPts val="0"/>
              </a:spcBef>
              <a:spcAft>
                <a:spcPts val="0"/>
              </a:spcAft>
              <a:buSzPct val="128571"/>
              <a:buChar char="○"/>
            </a:pPr>
            <a:r>
              <a:rPr lang="en"/>
              <a:t>E.g. ketamine and nausea</a:t>
            </a:r>
            <a:endParaRPr/>
          </a:p>
          <a:p>
            <a:pPr marL="457200" lvl="0" indent="-334327" algn="l" rtl="0">
              <a:spcBef>
                <a:spcPts val="0"/>
              </a:spcBef>
              <a:spcAft>
                <a:spcPts val="0"/>
              </a:spcAft>
              <a:buSzPct val="100000"/>
              <a:buChar char="●"/>
            </a:pPr>
            <a:r>
              <a:rPr lang="en"/>
              <a:t>Fasting/diet considerations (e.g. DM2)</a:t>
            </a:r>
            <a:endParaRPr/>
          </a:p>
          <a:p>
            <a:pPr marL="457200" lvl="0" indent="-334327" algn="l" rtl="0">
              <a:spcBef>
                <a:spcPts val="0"/>
              </a:spcBef>
              <a:spcAft>
                <a:spcPts val="0"/>
              </a:spcAft>
              <a:buSzPct val="100000"/>
              <a:buChar char="●"/>
            </a:pPr>
            <a:r>
              <a:rPr lang="en"/>
              <a:t>Who’s leading?</a:t>
            </a:r>
            <a:endParaRPr/>
          </a:p>
          <a:p>
            <a:pPr marL="914400" lvl="1" indent="-334327" algn="l" rtl="0">
              <a:spcBef>
                <a:spcPts val="0"/>
              </a:spcBef>
              <a:spcAft>
                <a:spcPts val="0"/>
              </a:spcAft>
              <a:buSzPct val="128571"/>
              <a:buChar char="○"/>
            </a:pPr>
            <a:r>
              <a:rPr lang="en"/>
              <a:t>1:1 or group</a:t>
            </a:r>
            <a:endParaRPr/>
          </a:p>
          <a:p>
            <a:pPr marL="1371600" lvl="2" indent="-334327" algn="l" rtl="0">
              <a:spcBef>
                <a:spcPts val="0"/>
              </a:spcBef>
              <a:spcAft>
                <a:spcPts val="0"/>
              </a:spcAft>
              <a:buSzPct val="128571"/>
              <a:buChar char="■"/>
            </a:pPr>
            <a:r>
              <a:rPr lang="en"/>
              <a:t>Type of group experience</a:t>
            </a:r>
            <a:endParaRPr/>
          </a:p>
          <a:p>
            <a:pPr marL="914400" lvl="1" indent="-334327" algn="l" rtl="0">
              <a:spcBef>
                <a:spcPts val="0"/>
              </a:spcBef>
              <a:spcAft>
                <a:spcPts val="0"/>
              </a:spcAft>
              <a:buSzPct val="128571"/>
              <a:buChar char="○"/>
            </a:pPr>
            <a:r>
              <a:rPr lang="en"/>
              <a:t>Couples based?</a:t>
            </a:r>
            <a:endParaRPr/>
          </a:p>
          <a:p>
            <a:pPr marL="914400" lvl="1" indent="-334327" algn="l" rtl="0">
              <a:spcBef>
                <a:spcPts val="0"/>
              </a:spcBef>
              <a:spcAft>
                <a:spcPts val="0"/>
              </a:spcAft>
              <a:buSzPct val="128571"/>
              <a:buChar char="○"/>
            </a:pPr>
            <a:r>
              <a:rPr lang="en"/>
              <a:t>Clinic or outside clinic realms</a:t>
            </a:r>
            <a:endParaRPr/>
          </a:p>
          <a:p>
            <a:pPr marL="914400" lvl="1" indent="-334327" algn="l" rtl="0">
              <a:spcBef>
                <a:spcPts val="0"/>
              </a:spcBef>
              <a:spcAft>
                <a:spcPts val="0"/>
              </a:spcAft>
              <a:buSzPct val="128571"/>
              <a:buChar char="○"/>
            </a:pPr>
            <a:r>
              <a:rPr lang="en"/>
              <a:t>US or abroad</a:t>
            </a:r>
            <a:endParaRPr/>
          </a:p>
          <a:p>
            <a:pPr marL="457200" lvl="0" indent="-334327" algn="l" rtl="0">
              <a:spcBef>
                <a:spcPts val="0"/>
              </a:spcBef>
              <a:spcAft>
                <a:spcPts val="0"/>
              </a:spcAft>
              <a:buSzPct val="100000"/>
              <a:buChar char="●"/>
            </a:pPr>
            <a:r>
              <a:rPr lang="en"/>
              <a:t>Dosing, (multi med) mega doses? # of experiences and timing?</a:t>
            </a:r>
            <a:endParaRPr/>
          </a:p>
          <a:p>
            <a:pPr marL="457200" lvl="0" indent="-334327" algn="l" rtl="0">
              <a:spcBef>
                <a:spcPts val="0"/>
              </a:spcBef>
              <a:spcAft>
                <a:spcPts val="0"/>
              </a:spcAft>
              <a:buSzPct val="100000"/>
              <a:buChar char="●"/>
            </a:pPr>
            <a:r>
              <a:rPr lang="en"/>
              <a:t>Source of the medicine: drug testing kits</a:t>
            </a:r>
            <a:endParaRPr/>
          </a:p>
          <a:p>
            <a:pPr marL="457200" lvl="0" indent="-334327" algn="l" rtl="0">
              <a:spcBef>
                <a:spcPts val="0"/>
              </a:spcBef>
              <a:spcAft>
                <a:spcPts val="0"/>
              </a:spcAft>
              <a:buSzPct val="100000"/>
              <a:buChar char="●"/>
            </a:pPr>
            <a:r>
              <a:rPr lang="en"/>
              <a:t>What to bring, and electronics plan</a:t>
            </a:r>
            <a:endParaRPr/>
          </a:p>
        </p:txBody>
      </p:sp>
      <p:pic>
        <p:nvPicPr>
          <p:cNvPr id="672" name="Google Shape;672;g32e9c5f3243_0_26" descr="Wright-Patterson Medical Center Reaches A Milestone in ..."/>
          <p:cNvPicPr preferRelativeResize="0"/>
          <p:nvPr/>
        </p:nvPicPr>
        <p:blipFill>
          <a:blip r:embed="rId3">
            <a:alphaModFix/>
          </a:blip>
          <a:stretch>
            <a:fillRect/>
          </a:stretch>
        </p:blipFill>
        <p:spPr>
          <a:xfrm>
            <a:off x="6271667" y="0"/>
            <a:ext cx="2872325" cy="1907825"/>
          </a:xfrm>
          <a:prstGeom prst="rect">
            <a:avLst/>
          </a:prstGeom>
          <a:noFill/>
          <a:ln>
            <a:noFill/>
          </a:ln>
        </p:spPr>
      </p:pic>
      <p:pic>
        <p:nvPicPr>
          <p:cNvPr id="673" name="Google Shape;673;g32e9c5f3243_0_26" descr="File:Doctor talking with a patient.jpg - Wikimedia Commons"/>
          <p:cNvPicPr preferRelativeResize="0"/>
          <p:nvPr/>
        </p:nvPicPr>
        <p:blipFill>
          <a:blip r:embed="rId4">
            <a:alphaModFix/>
          </a:blip>
          <a:stretch>
            <a:fillRect/>
          </a:stretch>
        </p:blipFill>
        <p:spPr>
          <a:xfrm>
            <a:off x="7689725" y="948125"/>
            <a:ext cx="2872325" cy="2123400"/>
          </a:xfrm>
          <a:prstGeom prst="rect">
            <a:avLst/>
          </a:prstGeom>
          <a:noFill/>
          <a:ln>
            <a:noFill/>
          </a:ln>
        </p:spPr>
      </p:pic>
      <p:sp>
        <p:nvSpPr>
          <p:cNvPr id="674" name="Google Shape;674;g32e9c5f3243_0_26"/>
          <p:cNvSpPr txBox="1"/>
          <p:nvPr/>
        </p:nvSpPr>
        <p:spPr>
          <a:xfrm>
            <a:off x="5999450" y="2971800"/>
            <a:ext cx="3217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FF0000"/>
                </a:solidFill>
              </a:rPr>
              <a:t>Case 1</a:t>
            </a:r>
            <a:endParaRPr sz="1800">
              <a:solidFill>
                <a:srgbClr val="FF0000"/>
              </a:solidFill>
            </a:endParaRPr>
          </a:p>
          <a:p>
            <a:pPr marL="0" lvl="0" indent="0" algn="l" rtl="0">
              <a:spcBef>
                <a:spcPts val="0"/>
              </a:spcBef>
              <a:spcAft>
                <a:spcPts val="0"/>
              </a:spcAft>
              <a:buNone/>
            </a:pPr>
            <a:r>
              <a:rPr lang="en" sz="1800">
                <a:solidFill>
                  <a:srgbClr val="FF0000"/>
                </a:solidFill>
              </a:rPr>
              <a:t>2</a:t>
            </a:r>
            <a:endParaRPr sz="1800">
              <a:solidFill>
                <a:srgbClr val="FF0000"/>
              </a:solidFill>
            </a:endParaRPr>
          </a:p>
          <a:p>
            <a:pPr marL="0" lvl="0" indent="0" algn="l" rtl="0">
              <a:spcBef>
                <a:spcPts val="0"/>
              </a:spcBef>
              <a:spcAft>
                <a:spcPts val="0"/>
              </a:spcAft>
              <a:buNone/>
            </a:pPr>
            <a:r>
              <a:rPr lang="en" sz="1800">
                <a:solidFill>
                  <a:srgbClr val="FF0000"/>
                </a:solidFill>
              </a:rPr>
              <a:t>3</a:t>
            </a:r>
            <a:endParaRPr sz="1800">
              <a:solidFill>
                <a:srgbClr val="FF0000"/>
              </a:solidFill>
            </a:endParaRPr>
          </a:p>
          <a:p>
            <a:pPr marL="0" lvl="0" indent="0" algn="l" rtl="0">
              <a:spcBef>
                <a:spcPts val="0"/>
              </a:spcBef>
              <a:spcAft>
                <a:spcPts val="0"/>
              </a:spcAft>
              <a:buNone/>
            </a:pPr>
            <a:r>
              <a:rPr lang="en" sz="1800">
                <a:solidFill>
                  <a:srgbClr val="FF0000"/>
                </a:solidFill>
              </a:rPr>
              <a:t>4</a:t>
            </a:r>
            <a:endParaRPr sz="1800">
              <a:solidFill>
                <a:srgbClr val="FF0000"/>
              </a:solidFill>
            </a:endParaRPr>
          </a:p>
          <a:p>
            <a:pPr marL="0" lvl="0" indent="0" algn="l" rtl="0">
              <a:spcBef>
                <a:spcPts val="0"/>
              </a:spcBef>
              <a:spcAft>
                <a:spcPts val="0"/>
              </a:spcAft>
              <a:buNone/>
            </a:pPr>
            <a:r>
              <a:rPr lang="en" sz="1800">
                <a:solidFill>
                  <a:srgbClr val="FF0000"/>
                </a:solidFill>
              </a:rPr>
              <a:t>(Column of case e.g. considerations and how navigate these q’s) </a:t>
            </a:r>
            <a:endParaRPr sz="180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32e9c5f3243_0_33"/>
          <p:cNvSpPr txBox="1">
            <a:spLocks noGrp="1"/>
          </p:cNvSpPr>
          <p:nvPr>
            <p:ph type="title"/>
          </p:nvPr>
        </p:nvSpPr>
        <p:spPr>
          <a:xfrm>
            <a:off x="628650" y="273850"/>
            <a:ext cx="5609100" cy="994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Considerations for Psychedelic Surgery Day! (Ask your patients about their experiences) </a:t>
            </a:r>
            <a:endParaRPr/>
          </a:p>
        </p:txBody>
      </p:sp>
      <p:sp>
        <p:nvSpPr>
          <p:cNvPr id="680" name="Google Shape;680;g32e9c5f3243_0_33"/>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457200" lvl="0" indent="-342900" algn="l" rtl="0">
              <a:spcBef>
                <a:spcPts val="750"/>
              </a:spcBef>
              <a:spcAft>
                <a:spcPts val="0"/>
              </a:spcAft>
              <a:buSzPts val="1800"/>
              <a:buChar char="●"/>
            </a:pPr>
            <a:r>
              <a:rPr lang="en"/>
              <a:t>Who is guiding</a:t>
            </a:r>
            <a:endParaRPr/>
          </a:p>
          <a:p>
            <a:pPr marL="457200" lvl="0" indent="-342900" algn="l" rtl="0">
              <a:spcBef>
                <a:spcPts val="0"/>
              </a:spcBef>
              <a:spcAft>
                <a:spcPts val="0"/>
              </a:spcAft>
              <a:buSzPts val="1800"/>
              <a:buChar char="●"/>
            </a:pPr>
            <a:r>
              <a:rPr lang="en"/>
              <a:t>How are they guiding</a:t>
            </a:r>
            <a:endParaRPr/>
          </a:p>
          <a:p>
            <a:pPr marL="914400" lvl="1" indent="-342900" algn="l" rtl="0">
              <a:spcBef>
                <a:spcPts val="0"/>
              </a:spcBef>
              <a:spcAft>
                <a:spcPts val="0"/>
              </a:spcAft>
              <a:buSzPts val="1800"/>
              <a:buChar char="○"/>
            </a:pPr>
            <a:r>
              <a:rPr lang="en"/>
              <a:t>Sitting presence</a:t>
            </a:r>
            <a:endParaRPr/>
          </a:p>
          <a:p>
            <a:pPr marL="914400" lvl="1" indent="-342900" algn="l" rtl="0">
              <a:spcBef>
                <a:spcPts val="0"/>
              </a:spcBef>
              <a:spcAft>
                <a:spcPts val="0"/>
              </a:spcAft>
              <a:buSzPts val="1800"/>
              <a:buChar char="○"/>
            </a:pPr>
            <a:r>
              <a:rPr lang="en"/>
              <a:t>Active therapy</a:t>
            </a:r>
            <a:endParaRPr/>
          </a:p>
          <a:p>
            <a:pPr marL="914400" lvl="1" indent="-342900" algn="l" rtl="0">
              <a:spcBef>
                <a:spcPts val="0"/>
              </a:spcBef>
              <a:spcAft>
                <a:spcPts val="0"/>
              </a:spcAft>
              <a:buSzPts val="1800"/>
              <a:buChar char="○"/>
            </a:pPr>
            <a:r>
              <a:rPr lang="en"/>
              <a:t>Movement allowed?</a:t>
            </a:r>
            <a:endParaRPr/>
          </a:p>
          <a:p>
            <a:pPr marL="914400" lvl="1" indent="-342900" algn="l" rtl="0">
              <a:spcBef>
                <a:spcPts val="0"/>
              </a:spcBef>
              <a:spcAft>
                <a:spcPts val="0"/>
              </a:spcAft>
              <a:buSzPts val="1800"/>
              <a:buChar char="○"/>
            </a:pPr>
            <a:r>
              <a:rPr lang="en"/>
              <a:t>Traditional approaches used by indigenous or local practitioners</a:t>
            </a:r>
            <a:endParaRPr/>
          </a:p>
          <a:p>
            <a:pPr marL="914400" lvl="1" indent="-342900" algn="l" rtl="0">
              <a:spcBef>
                <a:spcPts val="0"/>
              </a:spcBef>
              <a:spcAft>
                <a:spcPts val="0"/>
              </a:spcAft>
              <a:buSzPts val="1800"/>
              <a:buChar char="○"/>
            </a:pPr>
            <a:r>
              <a:rPr lang="en"/>
              <a:t>What is normal and what is abnormal</a:t>
            </a:r>
            <a:endParaRPr/>
          </a:p>
          <a:p>
            <a:pPr marL="457200" lvl="0" indent="-342900" algn="l" rtl="0">
              <a:spcBef>
                <a:spcPts val="0"/>
              </a:spcBef>
              <a:spcAft>
                <a:spcPts val="0"/>
              </a:spcAft>
              <a:buSzPts val="1800"/>
              <a:buChar char="●"/>
            </a:pPr>
            <a:r>
              <a:rPr lang="en"/>
              <a:t>Music as a therapy and silence too</a:t>
            </a:r>
            <a:endParaRPr/>
          </a:p>
          <a:p>
            <a:pPr marL="457200" lvl="0" indent="-342900" algn="l" rtl="0">
              <a:spcBef>
                <a:spcPts val="0"/>
              </a:spcBef>
              <a:spcAft>
                <a:spcPts val="0"/>
              </a:spcAft>
              <a:buSzPts val="1800"/>
              <a:buChar char="●"/>
            </a:pPr>
            <a:r>
              <a:rPr lang="en"/>
              <a:t>Setting and environment that is supportive</a:t>
            </a:r>
            <a:endParaRPr/>
          </a:p>
          <a:p>
            <a:pPr marL="457200" lvl="0" indent="-342900" algn="l" rtl="0">
              <a:spcBef>
                <a:spcPts val="0"/>
              </a:spcBef>
              <a:spcAft>
                <a:spcPts val="0"/>
              </a:spcAft>
              <a:buSzPts val="1800"/>
              <a:buChar char="●"/>
            </a:pPr>
            <a:r>
              <a:rPr lang="en"/>
              <a:t>Emergency plan and who is leading</a:t>
            </a:r>
            <a:endParaRPr/>
          </a:p>
          <a:p>
            <a:pPr marL="457200" lvl="0" indent="-342900" algn="l" rtl="0">
              <a:spcBef>
                <a:spcPts val="0"/>
              </a:spcBef>
              <a:spcAft>
                <a:spcPts val="0"/>
              </a:spcAft>
              <a:buSzPts val="1800"/>
              <a:buChar char="●"/>
            </a:pPr>
            <a:r>
              <a:rPr lang="en"/>
              <a:t>Post experience recovery plan, hydration, food, early integration</a:t>
            </a:r>
            <a:endParaRPr/>
          </a:p>
        </p:txBody>
      </p:sp>
      <p:pic>
        <p:nvPicPr>
          <p:cNvPr id="681" name="Google Shape;681;g32e9c5f3243_0_33" descr="Wright-Patterson Medical Center Reaches A Milestone in ..."/>
          <p:cNvPicPr preferRelativeResize="0"/>
          <p:nvPr/>
        </p:nvPicPr>
        <p:blipFill>
          <a:blip r:embed="rId3">
            <a:alphaModFix/>
          </a:blip>
          <a:stretch>
            <a:fillRect/>
          </a:stretch>
        </p:blipFill>
        <p:spPr>
          <a:xfrm>
            <a:off x="6271667" y="0"/>
            <a:ext cx="2872325" cy="1907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2"/>
        <p:cNvGrpSpPr/>
        <p:nvPr/>
      </p:nvGrpSpPr>
      <p:grpSpPr>
        <a:xfrm>
          <a:off x="0" y="0"/>
          <a:ext cx="0" cy="0"/>
          <a:chOff x="0" y="0"/>
          <a:chExt cx="0" cy="0"/>
        </a:xfrm>
      </p:grpSpPr>
      <p:pic>
        <p:nvPicPr>
          <p:cNvPr id="233" name="Google Shape;233;g334b96aecc7_0_108"/>
          <p:cNvPicPr preferRelativeResize="0"/>
          <p:nvPr/>
        </p:nvPicPr>
        <p:blipFill>
          <a:blip r:embed="rId3">
            <a:alphaModFix/>
          </a:blip>
          <a:stretch>
            <a:fillRect/>
          </a:stretch>
        </p:blipFill>
        <p:spPr>
          <a:xfrm>
            <a:off x="2214750" y="940775"/>
            <a:ext cx="4271492" cy="21203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32e9c5f3243_0_41"/>
          <p:cNvSpPr txBox="1">
            <a:spLocks noGrp="1"/>
          </p:cNvSpPr>
          <p:nvPr>
            <p:ph type="title"/>
          </p:nvPr>
        </p:nvSpPr>
        <p:spPr>
          <a:xfrm>
            <a:off x="628650" y="273850"/>
            <a:ext cx="5193000" cy="994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Psychedelics - Post-Op PACU - What might be supportive when you see your patient post journey</a:t>
            </a:r>
            <a:endParaRPr/>
          </a:p>
        </p:txBody>
      </p:sp>
      <p:sp>
        <p:nvSpPr>
          <p:cNvPr id="687" name="Google Shape;687;g32e9c5f3243_0_41"/>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lnSpcReduction="10000"/>
          </a:bodyPr>
          <a:lstStyle/>
          <a:p>
            <a:pPr marL="457200" lvl="0" indent="-342900" algn="l" rtl="0">
              <a:spcBef>
                <a:spcPts val="750"/>
              </a:spcBef>
              <a:spcAft>
                <a:spcPts val="0"/>
              </a:spcAft>
              <a:buSzPts val="1800"/>
              <a:buChar char="●"/>
            </a:pPr>
            <a:r>
              <a:rPr lang="en"/>
              <a:t>Recovery or potentially open wounds</a:t>
            </a:r>
            <a:endParaRPr/>
          </a:p>
          <a:p>
            <a:pPr marL="914400" lvl="1" indent="-342900" algn="l" rtl="0">
              <a:spcBef>
                <a:spcPts val="0"/>
              </a:spcBef>
              <a:spcAft>
                <a:spcPts val="0"/>
              </a:spcAft>
              <a:buSzPts val="1800"/>
              <a:buChar char="○"/>
            </a:pPr>
            <a:r>
              <a:rPr lang="en"/>
              <a:t>Rest, recovery needs</a:t>
            </a:r>
            <a:endParaRPr/>
          </a:p>
          <a:p>
            <a:pPr marL="457200" lvl="0" indent="-342900" algn="l" rtl="0">
              <a:spcBef>
                <a:spcPts val="0"/>
              </a:spcBef>
              <a:spcAft>
                <a:spcPts val="0"/>
              </a:spcAft>
              <a:buSzPts val="1800"/>
              <a:buChar char="●"/>
            </a:pPr>
            <a:r>
              <a:rPr lang="en"/>
              <a:t>Neuroplasticity window wide open</a:t>
            </a:r>
            <a:endParaRPr/>
          </a:p>
          <a:p>
            <a:pPr marL="914400" lvl="1" indent="-342900" algn="l" rtl="0">
              <a:spcBef>
                <a:spcPts val="0"/>
              </a:spcBef>
              <a:spcAft>
                <a:spcPts val="0"/>
              </a:spcAft>
              <a:buSzPts val="1800"/>
              <a:buChar char="○"/>
            </a:pPr>
            <a:r>
              <a:rPr lang="en"/>
              <a:t>Attention to inputs</a:t>
            </a:r>
            <a:endParaRPr/>
          </a:p>
          <a:p>
            <a:pPr marL="457200" lvl="0" indent="-342900" algn="l" rtl="0">
              <a:spcBef>
                <a:spcPts val="0"/>
              </a:spcBef>
              <a:spcAft>
                <a:spcPts val="0"/>
              </a:spcAft>
              <a:buSzPts val="1800"/>
              <a:buChar char="●"/>
            </a:pPr>
            <a:r>
              <a:rPr lang="en"/>
              <a:t>Really adopt integration as key next steps</a:t>
            </a:r>
            <a:endParaRPr/>
          </a:p>
          <a:p>
            <a:pPr marL="914400" lvl="1" indent="-342900" algn="l" rtl="0">
              <a:spcBef>
                <a:spcPts val="0"/>
              </a:spcBef>
              <a:spcAft>
                <a:spcPts val="0"/>
              </a:spcAft>
              <a:buSzPts val="1800"/>
              <a:buChar char="○"/>
            </a:pPr>
            <a:r>
              <a:rPr lang="en"/>
              <a:t>How do you process and make sense of big experiences?</a:t>
            </a:r>
            <a:endParaRPr/>
          </a:p>
          <a:p>
            <a:pPr marL="1371600" lvl="2" indent="-342900" algn="l" rtl="0">
              <a:spcBef>
                <a:spcPts val="0"/>
              </a:spcBef>
              <a:spcAft>
                <a:spcPts val="0"/>
              </a:spcAft>
              <a:buSzPts val="1800"/>
              <a:buChar char="■"/>
            </a:pPr>
            <a:r>
              <a:rPr lang="en"/>
              <a:t>Art, journaling, talking, quiet time, nature time, good friend listening time…</a:t>
            </a:r>
            <a:endParaRPr/>
          </a:p>
          <a:p>
            <a:pPr marL="457200" lvl="0" indent="-342900" algn="l" rtl="0">
              <a:spcBef>
                <a:spcPts val="0"/>
              </a:spcBef>
              <a:spcAft>
                <a:spcPts val="0"/>
              </a:spcAft>
              <a:buSzPts val="1800"/>
              <a:buChar char="●"/>
            </a:pPr>
            <a:r>
              <a:rPr lang="en"/>
              <a:t>Driver home and return to safe lodging</a:t>
            </a:r>
            <a:endParaRPr/>
          </a:p>
          <a:p>
            <a:pPr marL="457200" lvl="0" indent="-342900" algn="l" rtl="0">
              <a:spcBef>
                <a:spcPts val="0"/>
              </a:spcBef>
              <a:spcAft>
                <a:spcPts val="0"/>
              </a:spcAft>
              <a:buSzPts val="1800"/>
              <a:buChar char="●"/>
            </a:pPr>
            <a:r>
              <a:rPr lang="en"/>
              <a:t>Time off, Self care</a:t>
            </a:r>
            <a:endParaRPr/>
          </a:p>
          <a:p>
            <a:pPr marL="457200" lvl="0" indent="-342900" algn="l" rtl="0">
              <a:spcBef>
                <a:spcPts val="0"/>
              </a:spcBef>
              <a:spcAft>
                <a:spcPts val="0"/>
              </a:spcAft>
              <a:buSzPts val="1800"/>
              <a:buChar char="●"/>
            </a:pPr>
            <a:r>
              <a:rPr lang="en"/>
              <a:t>Restarting diet, liquids. Restarting sexuality or sensorially intense experiences. </a:t>
            </a:r>
            <a:endParaRPr/>
          </a:p>
          <a:p>
            <a:pPr marL="457200" lvl="0" indent="-342900" algn="l" rtl="0">
              <a:spcBef>
                <a:spcPts val="0"/>
              </a:spcBef>
              <a:spcAft>
                <a:spcPts val="0"/>
              </a:spcAft>
              <a:buSzPts val="1800"/>
              <a:buChar char="●"/>
            </a:pPr>
            <a:r>
              <a:rPr lang="en"/>
              <a:t>Avoid quick decisions</a:t>
            </a:r>
            <a:endParaRPr/>
          </a:p>
          <a:p>
            <a:pPr marL="914400" lvl="1" indent="-342900" algn="l" rtl="0">
              <a:spcBef>
                <a:spcPts val="0"/>
              </a:spcBef>
              <a:spcAft>
                <a:spcPts val="0"/>
              </a:spcAft>
              <a:buSzPts val="1800"/>
              <a:buChar char="○"/>
            </a:pPr>
            <a:r>
              <a:rPr lang="en"/>
              <a:t>Meeting guides / therapists / etc</a:t>
            </a:r>
            <a:endParaRPr/>
          </a:p>
        </p:txBody>
      </p:sp>
      <p:pic>
        <p:nvPicPr>
          <p:cNvPr id="688" name="Google Shape;688;g32e9c5f3243_0_41"/>
          <p:cNvPicPr preferRelativeResize="0"/>
          <p:nvPr/>
        </p:nvPicPr>
        <p:blipFill>
          <a:blip r:embed="rId3">
            <a:alphaModFix/>
          </a:blip>
          <a:stretch>
            <a:fillRect/>
          </a:stretch>
        </p:blipFill>
        <p:spPr>
          <a:xfrm>
            <a:off x="5821619" y="0"/>
            <a:ext cx="3322374" cy="19154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32e9c5f3243_0_47"/>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Psychedelics - Surgical Recovery	</a:t>
            </a:r>
            <a:endParaRPr/>
          </a:p>
        </p:txBody>
      </p:sp>
      <p:sp>
        <p:nvSpPr>
          <p:cNvPr id="694" name="Google Shape;694;g32e9c5f3243_0_47"/>
          <p:cNvSpPr txBox="1">
            <a:spLocks noGrp="1"/>
          </p:cNvSpPr>
          <p:nvPr>
            <p:ph type="body" idx="1"/>
          </p:nvPr>
        </p:nvSpPr>
        <p:spPr>
          <a:xfrm>
            <a:off x="628650" y="1369225"/>
            <a:ext cx="5339100" cy="3263400"/>
          </a:xfrm>
          <a:prstGeom prst="rect">
            <a:avLst/>
          </a:prstGeom>
        </p:spPr>
        <p:txBody>
          <a:bodyPr spcFirstLastPara="1" wrap="square" lIns="91425" tIns="45700" rIns="91425" bIns="45700" anchor="t" anchorCtr="0">
            <a:normAutofit/>
          </a:bodyPr>
          <a:lstStyle/>
          <a:p>
            <a:pPr marL="457200" lvl="0" indent="-342900" algn="l" rtl="0">
              <a:spcBef>
                <a:spcPts val="750"/>
              </a:spcBef>
              <a:spcAft>
                <a:spcPts val="0"/>
              </a:spcAft>
              <a:buSzPts val="1800"/>
              <a:buChar char="●"/>
            </a:pPr>
            <a:r>
              <a:rPr lang="en"/>
              <a:t>What’s next? After you had a significant experience that may be healing or been challenging?</a:t>
            </a:r>
            <a:endParaRPr/>
          </a:p>
          <a:p>
            <a:pPr marL="914400" lvl="1" indent="-342900" algn="l" rtl="0">
              <a:spcBef>
                <a:spcPts val="0"/>
              </a:spcBef>
              <a:spcAft>
                <a:spcPts val="0"/>
              </a:spcAft>
              <a:buSzPts val="1800"/>
              <a:buChar char="○"/>
            </a:pPr>
            <a:r>
              <a:rPr lang="en"/>
              <a:t>Still have the laundry, and your mind doing it’s thing as “you”. Wah wah.</a:t>
            </a:r>
            <a:endParaRPr/>
          </a:p>
          <a:p>
            <a:pPr marL="457200" lvl="0" indent="-342900" algn="l" rtl="0">
              <a:spcBef>
                <a:spcPts val="0"/>
              </a:spcBef>
              <a:spcAft>
                <a:spcPts val="0"/>
              </a:spcAft>
              <a:buSzPts val="1800"/>
              <a:buChar char="●"/>
            </a:pPr>
            <a:r>
              <a:rPr lang="en"/>
              <a:t>Continued working the dough, get help, therapists, guides, spiritual elders, who know about trauma and healing states.</a:t>
            </a:r>
            <a:endParaRPr/>
          </a:p>
          <a:p>
            <a:pPr marL="457200" lvl="0" indent="-342900" algn="l" rtl="0">
              <a:spcBef>
                <a:spcPts val="0"/>
              </a:spcBef>
              <a:spcAft>
                <a:spcPts val="0"/>
              </a:spcAft>
              <a:buSzPts val="1800"/>
              <a:buChar char="●"/>
            </a:pPr>
            <a:r>
              <a:rPr lang="en"/>
              <a:t>Reconnect with the intention, avoid attachment to the actual experience or that more psychedelics are the only way forward.</a:t>
            </a:r>
            <a:endParaRPr/>
          </a:p>
        </p:txBody>
      </p:sp>
      <p:pic>
        <p:nvPicPr>
          <p:cNvPr id="695" name="Google Shape;695;g32e9c5f3243_0_47" descr="Integration - Free of Charge Creative Commons Highway Sign image"/>
          <p:cNvPicPr preferRelativeResize="0"/>
          <p:nvPr/>
        </p:nvPicPr>
        <p:blipFill>
          <a:blip r:embed="rId3">
            <a:alphaModFix/>
          </a:blip>
          <a:stretch>
            <a:fillRect/>
          </a:stretch>
        </p:blipFill>
        <p:spPr>
          <a:xfrm>
            <a:off x="6093025" y="0"/>
            <a:ext cx="3050976" cy="2031426"/>
          </a:xfrm>
          <a:prstGeom prst="rect">
            <a:avLst/>
          </a:prstGeom>
          <a:noFill/>
          <a:ln>
            <a:noFill/>
          </a:ln>
        </p:spPr>
      </p:pic>
      <p:pic>
        <p:nvPicPr>
          <p:cNvPr id="696" name="Google Shape;696;g32e9c5f3243_0_47" descr="Hand-Woven Vest - Make:"/>
          <p:cNvPicPr preferRelativeResize="0"/>
          <p:nvPr/>
        </p:nvPicPr>
        <p:blipFill>
          <a:blip r:embed="rId4">
            <a:alphaModFix/>
          </a:blip>
          <a:stretch>
            <a:fillRect/>
          </a:stretch>
        </p:blipFill>
        <p:spPr>
          <a:xfrm>
            <a:off x="6093025" y="2855263"/>
            <a:ext cx="3050976" cy="2288236"/>
          </a:xfrm>
          <a:prstGeom prst="rect">
            <a:avLst/>
          </a:prstGeom>
          <a:noFill/>
          <a:ln>
            <a:noFill/>
          </a:ln>
        </p:spPr>
      </p:pic>
      <p:pic>
        <p:nvPicPr>
          <p:cNvPr id="697" name="Google Shape;697;g32e9c5f3243_0_47"/>
          <p:cNvPicPr preferRelativeResize="0"/>
          <p:nvPr/>
        </p:nvPicPr>
        <p:blipFill>
          <a:blip r:embed="rId5">
            <a:alphaModFix/>
          </a:blip>
          <a:stretch>
            <a:fillRect/>
          </a:stretch>
        </p:blipFill>
        <p:spPr>
          <a:xfrm>
            <a:off x="6604325" y="1634350"/>
            <a:ext cx="2089725" cy="2089725"/>
          </a:xfrm>
          <a:prstGeom prst="rect">
            <a:avLst/>
          </a:prstGeom>
          <a:noFill/>
          <a:ln>
            <a:noFill/>
          </a:ln>
        </p:spPr>
      </p:pic>
      <p:sp>
        <p:nvSpPr>
          <p:cNvPr id="698" name="Google Shape;698;g32e9c5f3243_0_47"/>
          <p:cNvSpPr txBox="1"/>
          <p:nvPr/>
        </p:nvSpPr>
        <p:spPr>
          <a:xfrm>
            <a:off x="3202825" y="4693600"/>
            <a:ext cx="4202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Neuroplasticity study…</a:t>
            </a:r>
            <a:endParaRPr sz="1800">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334b96aecc7_0_59"/>
          <p:cNvSpPr txBox="1">
            <a:spLocks noGrp="1"/>
          </p:cNvSpPr>
          <p:nvPr>
            <p:ph type="title"/>
          </p:nvPr>
        </p:nvSpPr>
        <p:spPr>
          <a:xfrm>
            <a:off x="311700" y="2307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112121"/>
              <a:buFont typeface="Century Gothic"/>
              <a:buNone/>
            </a:pPr>
            <a:r>
              <a:rPr lang="en" b="1">
                <a:latin typeface="Century Gothic"/>
                <a:ea typeface="Century Gothic"/>
                <a:cs typeface="Century Gothic"/>
                <a:sym typeface="Century Gothic"/>
              </a:rPr>
              <a:t>Call to action: To strike a balance between seemingly opposing forces.</a:t>
            </a:r>
            <a:endParaRPr b="1">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12121"/>
              <a:buFont typeface="Play"/>
              <a:buNone/>
            </a:pPr>
            <a:endParaRPr>
              <a:latin typeface="Century Gothic"/>
              <a:ea typeface="Century Gothic"/>
              <a:cs typeface="Century Gothic"/>
              <a:sym typeface="Century Gothic"/>
            </a:endParaRPr>
          </a:p>
          <a:p>
            <a:pPr marL="0" marR="2959100" lvl="0" indent="0" algn="l" rtl="0">
              <a:lnSpc>
                <a:spcPct val="100000"/>
              </a:lnSpc>
              <a:spcBef>
                <a:spcPts val="0"/>
              </a:spcBef>
              <a:spcAft>
                <a:spcPts val="0"/>
              </a:spcAft>
              <a:buClr>
                <a:schemeClr val="dk1"/>
              </a:buClr>
              <a:buSzPct val="155000"/>
              <a:buFont typeface="Century Gothic"/>
              <a:buNone/>
            </a:pPr>
            <a:r>
              <a:rPr lang="en" sz="2000">
                <a:latin typeface="Century Gothic"/>
                <a:ea typeface="Century Gothic"/>
                <a:cs typeface="Century Gothic"/>
                <a:sym typeface="Century Gothic"/>
              </a:rPr>
              <a:t>Engineer safe supply of psychedelic substances when legislation allows.</a:t>
            </a:r>
            <a:endParaRPr sz="2000">
              <a:latin typeface="Century Gothic"/>
              <a:ea typeface="Century Gothic"/>
              <a:cs typeface="Century Gothic"/>
              <a:sym typeface="Century Gothic"/>
            </a:endParaRPr>
          </a:p>
          <a:p>
            <a:pPr marL="0" marR="2959100" lvl="0" indent="0" algn="l" rtl="0">
              <a:lnSpc>
                <a:spcPct val="100000"/>
              </a:lnSpc>
              <a:spcBef>
                <a:spcPts val="0"/>
              </a:spcBef>
              <a:spcAft>
                <a:spcPts val="0"/>
              </a:spcAft>
              <a:buClr>
                <a:schemeClr val="dk1"/>
              </a:buClr>
              <a:buSzPct val="155000"/>
              <a:buFont typeface="Play"/>
              <a:buNone/>
            </a:pPr>
            <a:endParaRPr sz="2000">
              <a:latin typeface="Century Gothic"/>
              <a:ea typeface="Century Gothic"/>
              <a:cs typeface="Century Gothic"/>
              <a:sym typeface="Century Gothic"/>
            </a:endParaRPr>
          </a:p>
          <a:p>
            <a:pPr marL="0" marR="2959100" lvl="0" indent="0" algn="l" rtl="0">
              <a:lnSpc>
                <a:spcPct val="100000"/>
              </a:lnSpc>
              <a:spcBef>
                <a:spcPts val="0"/>
              </a:spcBef>
              <a:spcAft>
                <a:spcPts val="0"/>
              </a:spcAft>
              <a:buClr>
                <a:schemeClr val="dk1"/>
              </a:buClr>
              <a:buSzPct val="155000"/>
              <a:buFont typeface="Century Gothic"/>
              <a:buNone/>
            </a:pPr>
            <a:r>
              <a:rPr lang="en" sz="2000">
                <a:latin typeface="Century Gothic"/>
                <a:ea typeface="Century Gothic"/>
                <a:cs typeface="Century Gothic"/>
                <a:sym typeface="Century Gothic"/>
              </a:rPr>
              <a:t>Keep the cost of the medicine session within reach. Insurance may cover integration talk therapy, depending on the therapist.</a:t>
            </a:r>
            <a:endParaRPr sz="2000">
              <a:latin typeface="Century Gothic"/>
              <a:ea typeface="Century Gothic"/>
              <a:cs typeface="Century Gothic"/>
              <a:sym typeface="Century Gothic"/>
            </a:endParaRPr>
          </a:p>
          <a:p>
            <a:pPr marL="0" marR="2959100" lvl="0" indent="0" algn="l" rtl="0">
              <a:lnSpc>
                <a:spcPct val="100000"/>
              </a:lnSpc>
              <a:spcBef>
                <a:spcPts val="0"/>
              </a:spcBef>
              <a:spcAft>
                <a:spcPts val="0"/>
              </a:spcAft>
              <a:buClr>
                <a:schemeClr val="dk1"/>
              </a:buClr>
              <a:buSzPct val="155000"/>
              <a:buFont typeface="Play"/>
              <a:buNone/>
            </a:pPr>
            <a:endParaRPr sz="200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55000"/>
              <a:buFont typeface="Century Gothic"/>
              <a:buNone/>
            </a:pPr>
            <a:r>
              <a:rPr lang="en" sz="2000">
                <a:latin typeface="Century Gothic"/>
                <a:ea typeface="Century Gothic"/>
                <a:cs typeface="Century Gothic"/>
                <a:sym typeface="Century Gothic"/>
              </a:rPr>
              <a:t>Promote public and professional education to maximize benefit and minimize potential harms.</a:t>
            </a: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12121"/>
              <a:buFont typeface="Play"/>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12121"/>
              <a:buFont typeface="Play"/>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12121"/>
              <a:buFont typeface="Century Gothic"/>
              <a:buNone/>
            </a:pP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ct val="112121"/>
              <a:buFont typeface="Play"/>
              <a:buNone/>
            </a:pPr>
            <a:endParaRPr>
              <a:latin typeface="Century Gothic"/>
              <a:ea typeface="Century Gothic"/>
              <a:cs typeface="Century Gothic"/>
              <a:sym typeface="Century Gothic"/>
            </a:endParaRPr>
          </a:p>
        </p:txBody>
      </p:sp>
      <p:pic>
        <p:nvPicPr>
          <p:cNvPr id="704" name="Google Shape;704;g334b96aecc7_0_59"/>
          <p:cNvPicPr preferRelativeResize="0"/>
          <p:nvPr/>
        </p:nvPicPr>
        <p:blipFill rotWithShape="1">
          <a:blip r:embed="rId3">
            <a:alphaModFix/>
          </a:blip>
          <a:srcRect/>
          <a:stretch/>
        </p:blipFill>
        <p:spPr>
          <a:xfrm>
            <a:off x="6353551" y="1165388"/>
            <a:ext cx="2242375" cy="2001374"/>
          </a:xfrm>
          <a:prstGeom prst="rect">
            <a:avLst/>
          </a:prstGeom>
          <a:noFill/>
          <a:ln>
            <a:noFill/>
          </a:ln>
        </p:spPr>
      </p:pic>
      <p:grpSp>
        <p:nvGrpSpPr>
          <p:cNvPr id="705" name="Google Shape;705;g334b96aecc7_0_59"/>
          <p:cNvGrpSpPr/>
          <p:nvPr/>
        </p:nvGrpSpPr>
        <p:grpSpPr>
          <a:xfrm>
            <a:off x="1086856" y="4619953"/>
            <a:ext cx="7290208" cy="399900"/>
            <a:chOff x="392525" y="4397325"/>
            <a:chExt cx="8444582" cy="611375"/>
          </a:xfrm>
        </p:grpSpPr>
        <p:pic>
          <p:nvPicPr>
            <p:cNvPr id="706" name="Google Shape;706;g334b96aecc7_0_59"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707" name="Google Shape;707;g334b96aecc7_0_59"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708" name="Google Shape;708;g334b96aecc7_0_59"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709" name="Google Shape;709;g334b96aecc7_0_59"/>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704"/>
                                        </p:tgtEl>
                                        <p:attrNameLst>
                                          <p:attrName>style.visibility</p:attrName>
                                        </p:attrNameLst>
                                      </p:cBhvr>
                                      <p:to>
                                        <p:strVal val="visible"/>
                                      </p:to>
                                    </p:set>
                                    <p:anim calcmode="lin" valueType="num">
                                      <p:cBhvr additive="base">
                                        <p:cTn id="51" dur="1000"/>
                                        <p:tgtEl>
                                          <p:spTgt spid="704"/>
                                        </p:tgtEl>
                                        <p:attrNameLst>
                                          <p:attrName>ppt_w</p:attrName>
                                        </p:attrNameLst>
                                      </p:cBhvr>
                                      <p:tavLst>
                                        <p:tav tm="0">
                                          <p:val>
                                            <p:strVal val="0"/>
                                          </p:val>
                                        </p:tav>
                                        <p:tav tm="100000">
                                          <p:val>
                                            <p:strVal val="#ppt_w"/>
                                          </p:val>
                                        </p:tav>
                                      </p:tavLst>
                                    </p:anim>
                                    <p:anim calcmode="lin" valueType="num">
                                      <p:cBhvr additive="base">
                                        <p:cTn id="52" dur="1000"/>
                                        <p:tgtEl>
                                          <p:spTgt spid="704"/>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3"/>
        <p:cNvGrpSpPr/>
        <p:nvPr/>
      </p:nvGrpSpPr>
      <p:grpSpPr>
        <a:xfrm>
          <a:off x="0" y="0"/>
          <a:ext cx="0" cy="0"/>
          <a:chOff x="0" y="0"/>
          <a:chExt cx="0" cy="0"/>
        </a:xfrm>
      </p:grpSpPr>
      <p:sp>
        <p:nvSpPr>
          <p:cNvPr id="714" name="Google Shape;714;g3350a31cb5a_1_51"/>
          <p:cNvSpPr txBox="1">
            <a:spLocks noGrp="1"/>
          </p:cNvSpPr>
          <p:nvPr>
            <p:ph type="title"/>
          </p:nvPr>
        </p:nvSpPr>
        <p:spPr>
          <a:xfrm>
            <a:off x="3063900" y="104800"/>
            <a:ext cx="2690400" cy="69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solidFill>
                  <a:schemeClr val="lt1"/>
                </a:solidFill>
                <a:latin typeface="Century Gothic"/>
                <a:ea typeface="Century Gothic"/>
                <a:cs typeface="Century Gothic"/>
                <a:sym typeface="Century Gothic"/>
              </a:rPr>
              <a:t>Speakers</a:t>
            </a:r>
            <a:endParaRPr b="1">
              <a:solidFill>
                <a:schemeClr val="lt1"/>
              </a:solidFill>
              <a:latin typeface="Century Gothic"/>
              <a:ea typeface="Century Gothic"/>
              <a:cs typeface="Century Gothic"/>
              <a:sym typeface="Century Gothic"/>
            </a:endParaRPr>
          </a:p>
        </p:txBody>
      </p:sp>
      <p:sp>
        <p:nvSpPr>
          <p:cNvPr id="715" name="Google Shape;715;g3350a31cb5a_1_51"/>
          <p:cNvSpPr txBox="1">
            <a:spLocks noGrp="1"/>
          </p:cNvSpPr>
          <p:nvPr>
            <p:ph type="body" idx="1"/>
          </p:nvPr>
        </p:nvSpPr>
        <p:spPr>
          <a:xfrm>
            <a:off x="812200" y="896100"/>
            <a:ext cx="7302600" cy="3351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None/>
            </a:pPr>
            <a:r>
              <a:rPr lang="en" b="1">
                <a:solidFill>
                  <a:schemeClr val="lt1"/>
                </a:solidFill>
                <a:latin typeface="Century Gothic"/>
                <a:ea typeface="Century Gothic"/>
                <a:cs typeface="Century Gothic"/>
                <a:sym typeface="Century Gothic"/>
              </a:rPr>
              <a:t>Leslie Mendoza Temple, MD:</a:t>
            </a:r>
            <a:r>
              <a:rPr lang="en">
                <a:solidFill>
                  <a:schemeClr val="lt1"/>
                </a:solidFill>
                <a:latin typeface="Century Gothic"/>
                <a:ea typeface="Century Gothic"/>
                <a:cs typeface="Century Gothic"/>
                <a:sym typeface="Century Gothic"/>
              </a:rPr>
              <a:t>  Endeavor Health, University of Chicago Pritzker School of Medicine</a:t>
            </a:r>
            <a:endParaRPr>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 b="1">
                <a:solidFill>
                  <a:schemeClr val="lt1"/>
                </a:solidFill>
                <a:latin typeface="Century Gothic"/>
                <a:ea typeface="Century Gothic"/>
                <a:cs typeface="Century Gothic"/>
                <a:sym typeface="Century Gothic"/>
              </a:rPr>
              <a:t>Erika Steinbrenner, MD:</a:t>
            </a:r>
            <a:r>
              <a:rPr lang="en">
                <a:solidFill>
                  <a:schemeClr val="lt1"/>
                </a:solidFill>
                <a:latin typeface="Century Gothic"/>
                <a:ea typeface="Century Gothic"/>
                <a:cs typeface="Century Gothic"/>
                <a:sym typeface="Century Gothic"/>
              </a:rPr>
              <a:t> Imagine Healthcare, Epiphany Wellness, Symetria Recovery</a:t>
            </a:r>
            <a:endParaRPr>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0"/>
              </a:spcAft>
              <a:buClr>
                <a:schemeClr val="dk1"/>
              </a:buClr>
              <a:buSzPct val="61111"/>
              <a:buFont typeface="Arial"/>
              <a:buNone/>
            </a:pPr>
            <a:r>
              <a:rPr lang="en" b="1">
                <a:solidFill>
                  <a:schemeClr val="lt1"/>
                </a:solidFill>
                <a:latin typeface="Century Gothic"/>
                <a:ea typeface="Century Gothic"/>
                <a:cs typeface="Century Gothic"/>
                <a:sym typeface="Century Gothic"/>
              </a:rPr>
              <a:t>Mikhail Kogan, MD:</a:t>
            </a:r>
            <a:r>
              <a:rPr lang="en">
                <a:solidFill>
                  <a:schemeClr val="lt1"/>
                </a:solidFill>
                <a:latin typeface="Century Gothic"/>
                <a:ea typeface="Century Gothic"/>
                <a:cs typeface="Century Gothic"/>
                <a:sym typeface="Century Gothic"/>
              </a:rPr>
              <a:t> George Washington University, GW Center for Integrative Medicine</a:t>
            </a:r>
            <a:endParaRPr b="1">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 b="1">
                <a:solidFill>
                  <a:schemeClr val="lt1"/>
                </a:solidFill>
                <a:latin typeface="Century Gothic"/>
                <a:ea typeface="Century Gothic"/>
                <a:cs typeface="Century Gothic"/>
                <a:sym typeface="Century Gothic"/>
              </a:rPr>
              <a:t>Thais Salles Araujo, MD: </a:t>
            </a:r>
            <a:r>
              <a:rPr lang="en">
                <a:solidFill>
                  <a:schemeClr val="lt1"/>
                </a:solidFill>
                <a:latin typeface="Century Gothic"/>
                <a:ea typeface="Century Gothic"/>
                <a:cs typeface="Century Gothic"/>
                <a:sym typeface="Century Gothic"/>
              </a:rPr>
              <a:t> Institute for Integrative Healology, UCLA East-West Medicine, Modern Medicine, Mystic Health, Roze Room Hospice &amp; Palliative Care</a:t>
            </a:r>
            <a:endParaRPr>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 b="1">
                <a:solidFill>
                  <a:schemeClr val="lt1"/>
                </a:solidFill>
                <a:latin typeface="Century Gothic"/>
                <a:ea typeface="Century Gothic"/>
                <a:cs typeface="Century Gothic"/>
                <a:sym typeface="Century Gothic"/>
              </a:rPr>
              <a:t>Justin Laube, MD: </a:t>
            </a:r>
            <a:r>
              <a:rPr lang="en">
                <a:solidFill>
                  <a:schemeClr val="lt1"/>
                </a:solidFill>
                <a:latin typeface="Century Gothic"/>
                <a:ea typeface="Century Gothic"/>
                <a:cs typeface="Century Gothic"/>
                <a:sym typeface="Century Gothic"/>
              </a:rPr>
              <a:t> Institute for Integrative Healology, UCLA East-West Medicine, Modern Medicine, Everyday Health</a:t>
            </a:r>
            <a:endParaRPr>
              <a:solidFill>
                <a:schemeClr val="lt1"/>
              </a:solidFill>
              <a:latin typeface="Century Gothic"/>
              <a:ea typeface="Century Gothic"/>
              <a:cs typeface="Century Gothic"/>
              <a:sym typeface="Century Gothic"/>
            </a:endParaRPr>
          </a:p>
          <a:p>
            <a:pPr marL="0" lvl="0" indent="0" algn="l" rtl="0">
              <a:lnSpc>
                <a:spcPct val="100000"/>
              </a:lnSpc>
              <a:spcBef>
                <a:spcPts val="1000"/>
              </a:spcBef>
              <a:spcAft>
                <a:spcPts val="1000"/>
              </a:spcAft>
              <a:buNone/>
            </a:pPr>
            <a:endParaRPr>
              <a:solidFill>
                <a:schemeClr val="lt1"/>
              </a:solidFill>
              <a:latin typeface="Century Gothic"/>
              <a:ea typeface="Century Gothic"/>
              <a:cs typeface="Century Gothic"/>
              <a:sym typeface="Century Gothic"/>
            </a:endParaRPr>
          </a:p>
        </p:txBody>
      </p:sp>
      <p:grpSp>
        <p:nvGrpSpPr>
          <p:cNvPr id="716" name="Google Shape;716;g3350a31cb5a_1_51"/>
          <p:cNvGrpSpPr/>
          <p:nvPr/>
        </p:nvGrpSpPr>
        <p:grpSpPr>
          <a:xfrm>
            <a:off x="392525" y="4397325"/>
            <a:ext cx="8444582" cy="611375"/>
            <a:chOff x="392525" y="4397325"/>
            <a:chExt cx="8444582" cy="611375"/>
          </a:xfrm>
        </p:grpSpPr>
        <p:pic>
          <p:nvPicPr>
            <p:cNvPr id="717" name="Google Shape;717;g3350a31cb5a_1_51"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718" name="Google Shape;718;g3350a31cb5a_1_51"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719" name="Google Shape;719;g3350a31cb5a_1_51"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720" name="Google Shape;720;g3350a31cb5a_1_51"/>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4"/>
        <p:cNvGrpSpPr/>
        <p:nvPr/>
      </p:nvGrpSpPr>
      <p:grpSpPr>
        <a:xfrm>
          <a:off x="0" y="0"/>
          <a:ext cx="0" cy="0"/>
          <a:chOff x="0" y="0"/>
          <a:chExt cx="0" cy="0"/>
        </a:xfrm>
      </p:grpSpPr>
      <p:sp>
        <p:nvSpPr>
          <p:cNvPr id="725" name="Google Shape;725;g32f3481b8e5_0_20"/>
          <p:cNvSpPr/>
          <p:nvPr/>
        </p:nvSpPr>
        <p:spPr>
          <a:xfrm>
            <a:off x="1200" y="-382700"/>
            <a:ext cx="9144000" cy="5526300"/>
          </a:xfrm>
          <a:prstGeom prst="rect">
            <a:avLst/>
          </a:prstGeom>
          <a:solidFill>
            <a:srgbClr val="CFE2F3"/>
          </a:solidFill>
          <a:ln>
            <a:noFill/>
          </a:ln>
        </p:spPr>
        <p:txBody>
          <a:bodyPr spcFirstLastPara="1" wrap="square" lIns="91425" tIns="45700" rIns="91425" bIns="45700" anchor="ctr" anchorCtr="0">
            <a:noAutofit/>
          </a:bodyPr>
          <a:lstStyle/>
          <a:p>
            <a:pPr marL="171450" marR="0" lvl="0" indent="-171450" algn="l" rtl="0">
              <a:lnSpc>
                <a:spcPct val="90000"/>
              </a:lnSpc>
              <a:spcBef>
                <a:spcPts val="750"/>
              </a:spcBef>
              <a:spcAft>
                <a:spcPts val="0"/>
              </a:spcAft>
              <a:buClr>
                <a:schemeClr val="lt1"/>
              </a:buClr>
              <a:buSzPts val="2100"/>
              <a:buFont typeface="Arial"/>
              <a:buChar char="●"/>
            </a:pPr>
            <a:r>
              <a:rPr lang="en" sz="2400" b="0" i="0" u="none" strike="noStrike" cap="none">
                <a:solidFill>
                  <a:schemeClr val="lt1"/>
                </a:solidFill>
                <a:latin typeface="Arial"/>
                <a:ea typeface="Arial"/>
                <a:cs typeface="Arial"/>
                <a:sym typeface="Arial"/>
              </a:rPr>
              <a:t>Leslie Me</a:t>
            </a:r>
            <a:endParaRPr sz="1400" b="0" i="0" u="none" strike="noStrike" cap="none">
              <a:solidFill>
                <a:srgbClr val="000000"/>
              </a:solidFill>
              <a:latin typeface="Arial"/>
              <a:ea typeface="Arial"/>
              <a:cs typeface="Arial"/>
              <a:sym typeface="Arial"/>
            </a:endParaRPr>
          </a:p>
        </p:txBody>
      </p:sp>
      <p:sp>
        <p:nvSpPr>
          <p:cNvPr id="726" name="Google Shape;726;g32f3481b8e5_0_20"/>
          <p:cNvSpPr txBox="1"/>
          <p:nvPr/>
        </p:nvSpPr>
        <p:spPr>
          <a:xfrm>
            <a:off x="3447575" y="367425"/>
            <a:ext cx="5071200" cy="948900"/>
          </a:xfrm>
          <a:prstGeom prst="rect">
            <a:avLst/>
          </a:prstGeom>
          <a:noFill/>
          <a:ln>
            <a:noFill/>
          </a:ln>
        </p:spPr>
        <p:txBody>
          <a:bodyPr spcFirstLastPara="1" wrap="square" lIns="91425" tIns="45700" rIns="91425" bIns="45700" anchor="t" anchorCtr="0">
            <a:noAutofit/>
          </a:bodyPr>
          <a:lstStyle/>
          <a:p>
            <a:pPr marL="76200" marR="76200" lvl="0" indent="0" algn="ctr" rtl="0">
              <a:lnSpc>
                <a:spcPct val="115000"/>
              </a:lnSpc>
              <a:spcBef>
                <a:spcPts val="0"/>
              </a:spcBef>
              <a:spcAft>
                <a:spcPts val="0"/>
              </a:spcAft>
              <a:buClr>
                <a:srgbClr val="000000"/>
              </a:buClr>
              <a:buSzPts val="275"/>
              <a:buFont typeface="Arial"/>
              <a:buNone/>
            </a:pPr>
            <a:r>
              <a:rPr lang="en" sz="4500" b="1">
                <a:solidFill>
                  <a:schemeClr val="dk1"/>
                </a:solidFill>
                <a:latin typeface="Century Gothic"/>
                <a:ea typeface="Century Gothic"/>
                <a:cs typeface="Century Gothic"/>
                <a:sym typeface="Century Gothic"/>
              </a:rPr>
              <a:t>Discussion</a:t>
            </a:r>
            <a:endParaRPr sz="4500" b="1" i="0" u="none" strike="noStrike" cap="none">
              <a:solidFill>
                <a:schemeClr val="dk1"/>
              </a:solidFill>
              <a:latin typeface="Century Gothic"/>
              <a:ea typeface="Century Gothic"/>
              <a:cs typeface="Century Gothic"/>
              <a:sym typeface="Century Gothic"/>
            </a:endParaRPr>
          </a:p>
        </p:txBody>
      </p:sp>
      <p:pic>
        <p:nvPicPr>
          <p:cNvPr id="727" name="Google Shape;727;g32f3481b8e5_0_20"/>
          <p:cNvPicPr preferRelativeResize="0"/>
          <p:nvPr/>
        </p:nvPicPr>
        <p:blipFill rotWithShape="1">
          <a:blip r:embed="rId3">
            <a:alphaModFix/>
          </a:blip>
          <a:srcRect l="17570" r="17570"/>
          <a:stretch/>
        </p:blipFill>
        <p:spPr>
          <a:xfrm>
            <a:off x="-62900" y="0"/>
            <a:ext cx="3132064" cy="51435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728" name="Google Shape;728;g32f3481b8e5_0_20"/>
          <p:cNvSpPr/>
          <p:nvPr/>
        </p:nvSpPr>
        <p:spPr>
          <a:xfrm rot="10800000" flipH="1">
            <a:off x="3585314" y="1179788"/>
            <a:ext cx="4630817" cy="16185"/>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9" name="Google Shape;729;g32f3481b8e5_0_20"/>
          <p:cNvSpPr txBox="1"/>
          <p:nvPr/>
        </p:nvSpPr>
        <p:spPr>
          <a:xfrm>
            <a:off x="3201150" y="3697275"/>
            <a:ext cx="5826600" cy="3999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1400"/>
              <a:buFont typeface="Arial"/>
              <a:buNone/>
            </a:pPr>
            <a:endParaRPr sz="1600" b="1"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p:txBody>
      </p:sp>
      <p:pic>
        <p:nvPicPr>
          <p:cNvPr id="730" name="Google Shape;730;g32f3481b8e5_0_20"/>
          <p:cNvPicPr preferRelativeResize="0"/>
          <p:nvPr/>
        </p:nvPicPr>
        <p:blipFill>
          <a:blip r:embed="rId4">
            <a:alphaModFix/>
          </a:blip>
          <a:stretch>
            <a:fillRect/>
          </a:stretch>
        </p:blipFill>
        <p:spPr>
          <a:xfrm>
            <a:off x="3753025" y="1488075"/>
            <a:ext cx="2095050" cy="2095050"/>
          </a:xfrm>
          <a:prstGeom prst="rect">
            <a:avLst/>
          </a:prstGeom>
          <a:noFill/>
          <a:ln>
            <a:noFill/>
          </a:ln>
        </p:spPr>
      </p:pic>
      <p:pic>
        <p:nvPicPr>
          <p:cNvPr id="731" name="Google Shape;731;g32f3481b8e5_0_20"/>
          <p:cNvPicPr preferRelativeResize="0"/>
          <p:nvPr/>
        </p:nvPicPr>
        <p:blipFill>
          <a:blip r:embed="rId5">
            <a:alphaModFix/>
          </a:blip>
          <a:stretch>
            <a:fillRect/>
          </a:stretch>
        </p:blipFill>
        <p:spPr>
          <a:xfrm>
            <a:off x="5878700" y="1488075"/>
            <a:ext cx="2095049" cy="2095049"/>
          </a:xfrm>
          <a:prstGeom prst="rect">
            <a:avLst/>
          </a:prstGeom>
          <a:noFill/>
          <a:ln>
            <a:noFill/>
          </a:ln>
        </p:spPr>
      </p:pic>
      <p:grpSp>
        <p:nvGrpSpPr>
          <p:cNvPr id="732" name="Google Shape;732;g32f3481b8e5_0_20"/>
          <p:cNvGrpSpPr/>
          <p:nvPr/>
        </p:nvGrpSpPr>
        <p:grpSpPr>
          <a:xfrm>
            <a:off x="1086856" y="4619953"/>
            <a:ext cx="7290208" cy="399900"/>
            <a:chOff x="392525" y="4397325"/>
            <a:chExt cx="8444582" cy="611375"/>
          </a:xfrm>
        </p:grpSpPr>
        <p:pic>
          <p:nvPicPr>
            <p:cNvPr id="733" name="Google Shape;733;g32f3481b8e5_0_20" descr="A logo with blue and black text&#10;&#10;Description automatically generated"/>
            <p:cNvPicPr preferRelativeResize="0"/>
            <p:nvPr/>
          </p:nvPicPr>
          <p:blipFill rotWithShape="1">
            <a:blip r:embed="rId6">
              <a:alphaModFix/>
            </a:blip>
            <a:srcRect/>
            <a:stretch/>
          </p:blipFill>
          <p:spPr>
            <a:xfrm>
              <a:off x="392525" y="4397325"/>
              <a:ext cx="2016465" cy="611375"/>
            </a:xfrm>
            <a:prstGeom prst="rect">
              <a:avLst/>
            </a:prstGeom>
            <a:noFill/>
            <a:ln>
              <a:noFill/>
            </a:ln>
          </p:spPr>
        </p:pic>
        <p:pic>
          <p:nvPicPr>
            <p:cNvPr id="734" name="Google Shape;734;g32f3481b8e5_0_20" descr="A blue and black logo&#10;&#10;Description automatically generated"/>
            <p:cNvPicPr preferRelativeResize="0"/>
            <p:nvPr/>
          </p:nvPicPr>
          <p:blipFill rotWithShape="1">
            <a:blip r:embed="rId7">
              <a:alphaModFix/>
            </a:blip>
            <a:srcRect/>
            <a:stretch/>
          </p:blipFill>
          <p:spPr>
            <a:xfrm>
              <a:off x="6827400" y="4444186"/>
              <a:ext cx="2009707" cy="517652"/>
            </a:xfrm>
            <a:prstGeom prst="rect">
              <a:avLst/>
            </a:prstGeom>
            <a:noFill/>
            <a:ln>
              <a:noFill/>
            </a:ln>
          </p:spPr>
        </p:pic>
        <p:pic>
          <p:nvPicPr>
            <p:cNvPr id="735" name="Google Shape;735;g32f3481b8e5_0_20" descr="A close-up of a logo&#10;&#10;Description automatically generated"/>
            <p:cNvPicPr preferRelativeResize="0"/>
            <p:nvPr/>
          </p:nvPicPr>
          <p:blipFill rotWithShape="1">
            <a:blip r:embed="rId8">
              <a:alphaModFix/>
            </a:blip>
            <a:srcRect/>
            <a:stretch/>
          </p:blipFill>
          <p:spPr>
            <a:xfrm>
              <a:off x="4108125" y="4444188"/>
              <a:ext cx="2570052" cy="517650"/>
            </a:xfrm>
            <a:prstGeom prst="rect">
              <a:avLst/>
            </a:prstGeom>
            <a:noFill/>
            <a:ln>
              <a:noFill/>
            </a:ln>
          </p:spPr>
        </p:pic>
        <p:pic>
          <p:nvPicPr>
            <p:cNvPr id="736" name="Google Shape;736;g32f3481b8e5_0_20"/>
            <p:cNvPicPr preferRelativeResize="0"/>
            <p:nvPr/>
          </p:nvPicPr>
          <p:blipFill>
            <a:blip r:embed="rId9">
              <a:alphaModFix/>
            </a:blip>
            <a:stretch>
              <a:fillRect/>
            </a:stretch>
          </p:blipFill>
          <p:spPr>
            <a:xfrm>
              <a:off x="2558213" y="4397325"/>
              <a:ext cx="1400700" cy="61137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g334b96aecc7_0_96"/>
          <p:cNvSpPr txBox="1">
            <a:spLocks noGrp="1"/>
          </p:cNvSpPr>
          <p:nvPr>
            <p:ph type="title"/>
          </p:nvPr>
        </p:nvSpPr>
        <p:spPr>
          <a:xfrm>
            <a:off x="360750" y="326550"/>
            <a:ext cx="84225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700"/>
              <a:buFont typeface="Century Gothic"/>
              <a:buNone/>
            </a:pPr>
            <a:r>
              <a:rPr lang="en" sz="2500" b="1">
                <a:latin typeface="Century Gothic"/>
                <a:ea typeface="Century Gothic"/>
                <a:cs typeface="Century Gothic"/>
                <a:sym typeface="Century Gothic"/>
              </a:rPr>
              <a:t>Cultural Roots &amp; Westernization</a:t>
            </a:r>
            <a:endParaRPr sz="2500" b="1">
              <a:latin typeface="Century Gothic"/>
              <a:ea typeface="Century Gothic"/>
              <a:cs typeface="Century Gothic"/>
              <a:sym typeface="Century Gothic"/>
            </a:endParaRPr>
          </a:p>
        </p:txBody>
      </p:sp>
      <p:sp>
        <p:nvSpPr>
          <p:cNvPr id="239" name="Google Shape;239;g334b96aecc7_0_96"/>
          <p:cNvSpPr txBox="1"/>
          <p:nvPr/>
        </p:nvSpPr>
        <p:spPr>
          <a:xfrm>
            <a:off x="294775" y="1312950"/>
            <a:ext cx="57852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SzPts val="1100"/>
              <a:buNone/>
            </a:pPr>
            <a:r>
              <a:rPr lang="en" sz="1700" b="1">
                <a:solidFill>
                  <a:srgbClr val="333333"/>
                </a:solidFill>
                <a:highlight>
                  <a:schemeClr val="lt1"/>
                </a:highlight>
                <a:latin typeface="Century Gothic"/>
                <a:ea typeface="Century Gothic"/>
                <a:cs typeface="Century Gothic"/>
                <a:sym typeface="Century Gothic"/>
              </a:rPr>
              <a:t>It is our job to acknowledge and respect the wisdom  of the cultures that have shared their tools of healing and medicine with the world. </a:t>
            </a:r>
            <a:endParaRPr sz="2200">
              <a:solidFill>
                <a:srgbClr val="333333"/>
              </a:solidFill>
              <a:highlight>
                <a:srgbClr val="FFFFFF"/>
              </a:highlight>
              <a:latin typeface="Century Gothic"/>
              <a:ea typeface="Century Gothic"/>
              <a:cs typeface="Century Gothic"/>
              <a:sym typeface="Century Gothic"/>
            </a:endParaRPr>
          </a:p>
        </p:txBody>
      </p:sp>
      <p:sp>
        <p:nvSpPr>
          <p:cNvPr id="240" name="Google Shape;240;g334b96aecc7_0_96"/>
          <p:cNvSpPr txBox="1"/>
          <p:nvPr/>
        </p:nvSpPr>
        <p:spPr>
          <a:xfrm>
            <a:off x="257850" y="4222400"/>
            <a:ext cx="8422500" cy="8619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100">
                <a:solidFill>
                  <a:srgbClr val="333333"/>
                </a:solidFill>
                <a:highlight>
                  <a:srgbClr val="FFFFFF"/>
                </a:highlight>
                <a:latin typeface="Century Gothic"/>
                <a:ea typeface="Century Gothic"/>
                <a:cs typeface="Century Gothic"/>
                <a:sym typeface="Century Gothic"/>
              </a:rPr>
              <a:t>George JR, Michaels TI, Sevelius J, Williams MT. The psychedelic renaissance and the limitations of a White-dominant medical framework: a call for indigenous and ethnic minority inclusion. J Psychedelic Stud. 2020;4:4–15.</a:t>
            </a:r>
            <a:endParaRPr sz="1100">
              <a:solidFill>
                <a:srgbClr val="333333"/>
              </a:solidFill>
              <a:highlight>
                <a:srgbClr val="FFFFFF"/>
              </a:highlight>
              <a:latin typeface="Century Gothic"/>
              <a:ea typeface="Century Gothic"/>
              <a:cs typeface="Century Gothic"/>
              <a:sym typeface="Century Gothic"/>
            </a:endParaRPr>
          </a:p>
          <a:p>
            <a:pPr marL="0" marR="0" lvl="0" indent="0" algn="l" rtl="0">
              <a:spcBef>
                <a:spcPts val="0"/>
              </a:spcBef>
              <a:spcAft>
                <a:spcPts val="0"/>
              </a:spcAft>
              <a:buNone/>
            </a:pPr>
            <a:r>
              <a:rPr lang="en" sz="1100">
                <a:solidFill>
                  <a:srgbClr val="333333"/>
                </a:solidFill>
                <a:highlight>
                  <a:srgbClr val="FFFFFF"/>
                </a:highlight>
                <a:latin typeface="Century Gothic"/>
                <a:ea typeface="Century Gothic"/>
                <a:cs typeface="Century Gothic"/>
                <a:sym typeface="Century Gothic"/>
              </a:rPr>
              <a:t>Michaels TI, Purdon J, Collins A, Williams MT. Inclusion of people of color in psychedelic-assisted psychotherapy: a review of the literature. BMC Psychiatry. 2018;18:1–9.</a:t>
            </a:r>
            <a:endParaRPr sz="1100">
              <a:solidFill>
                <a:srgbClr val="333333"/>
              </a:solidFill>
              <a:highlight>
                <a:srgbClr val="FFFFFF"/>
              </a:highlight>
              <a:latin typeface="Century Gothic"/>
              <a:ea typeface="Century Gothic"/>
              <a:cs typeface="Century Gothic"/>
              <a:sym typeface="Century Gothic"/>
            </a:endParaRPr>
          </a:p>
        </p:txBody>
      </p:sp>
      <p:pic>
        <p:nvPicPr>
          <p:cNvPr id="241" name="Google Shape;241;g334b96aecc7_0_96"/>
          <p:cNvPicPr preferRelativeResize="0"/>
          <p:nvPr/>
        </p:nvPicPr>
        <p:blipFill rotWithShape="1">
          <a:blip r:embed="rId3">
            <a:alphaModFix/>
          </a:blip>
          <a:srcRect/>
          <a:stretch/>
        </p:blipFill>
        <p:spPr>
          <a:xfrm>
            <a:off x="6227548" y="963475"/>
            <a:ext cx="2546250" cy="2515200"/>
          </a:xfrm>
          <a:prstGeom prst="rect">
            <a:avLst/>
          </a:prstGeom>
          <a:noFill/>
          <a:ln>
            <a:noFill/>
          </a:ln>
        </p:spPr>
      </p:pic>
      <p:sp>
        <p:nvSpPr>
          <p:cNvPr id="242" name="Google Shape;242;g334b96aecc7_0_96"/>
          <p:cNvSpPr txBox="1"/>
          <p:nvPr/>
        </p:nvSpPr>
        <p:spPr>
          <a:xfrm>
            <a:off x="353875" y="2576925"/>
            <a:ext cx="57852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333333"/>
                </a:solidFill>
                <a:highlight>
                  <a:schemeClr val="lt1"/>
                </a:highlight>
                <a:latin typeface="Century Gothic"/>
                <a:ea typeface="Century Gothic"/>
                <a:cs typeface="Century Gothic"/>
                <a:sym typeface="Century Gothic"/>
              </a:rPr>
              <a:t>“There is a lack of diversity within the field of psychedelic researchers, with Indigenous people and people of color underrepresented both as researchers, therapists, and participants in studies.”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2"/>
                                        </p:tgtEl>
                                        <p:attrNameLst>
                                          <p:attrName>style.visibility</p:attrName>
                                        </p:attrNameLst>
                                      </p:cBhvr>
                                      <p:to>
                                        <p:strVal val="visible"/>
                                      </p:to>
                                    </p:set>
                                    <p:animEffect transition="in" filter="fade">
                                      <p:cBhvr>
                                        <p:cTn id="15" dur="1000"/>
                                        <p:tgtEl>
                                          <p:spTgt spid="24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41"/>
                                        </p:tgtEl>
                                        <p:attrNameLst>
                                          <p:attrName>style.visibility</p:attrName>
                                        </p:attrNameLst>
                                      </p:cBhvr>
                                      <p:to>
                                        <p:strVal val="visible"/>
                                      </p:to>
                                    </p:set>
                                    <p:anim calcmode="lin" valueType="num">
                                      <p:cBhvr additive="base">
                                        <p:cTn id="20" dur="1000"/>
                                        <p:tgtEl>
                                          <p:spTgt spid="241"/>
                                        </p:tgtEl>
                                        <p:attrNameLst>
                                          <p:attrName>ppt_w</p:attrName>
                                        </p:attrNameLst>
                                      </p:cBhvr>
                                      <p:tavLst>
                                        <p:tav tm="0">
                                          <p:val>
                                            <p:strVal val="0"/>
                                          </p:val>
                                        </p:tav>
                                        <p:tav tm="100000">
                                          <p:val>
                                            <p:strVal val="#ppt_w"/>
                                          </p:val>
                                        </p:tav>
                                      </p:tavLst>
                                    </p:anim>
                                    <p:anim calcmode="lin" valueType="num">
                                      <p:cBhvr additive="base">
                                        <p:cTn id="21" dur="1000"/>
                                        <p:tgtEl>
                                          <p:spTgt spid="2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g334b96aecc7_0_40"/>
          <p:cNvSpPr txBox="1">
            <a:spLocks noGrp="1"/>
          </p:cNvSpPr>
          <p:nvPr>
            <p:ph type="title"/>
          </p:nvPr>
        </p:nvSpPr>
        <p:spPr>
          <a:xfrm>
            <a:off x="3056850" y="310775"/>
            <a:ext cx="2577000" cy="798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Century Gothic"/>
                <a:ea typeface="Century Gothic"/>
                <a:cs typeface="Century Gothic"/>
                <a:sym typeface="Century Gothic"/>
              </a:rPr>
              <a:t>Agenda</a:t>
            </a:r>
            <a:endParaRPr b="1">
              <a:latin typeface="Century Gothic"/>
              <a:ea typeface="Century Gothic"/>
              <a:cs typeface="Century Gothic"/>
              <a:sym typeface="Century Gothic"/>
            </a:endParaRPr>
          </a:p>
        </p:txBody>
      </p:sp>
      <p:sp>
        <p:nvSpPr>
          <p:cNvPr id="248" name="Google Shape;248;g334b96aecc7_0_40"/>
          <p:cNvSpPr txBox="1">
            <a:spLocks noGrp="1"/>
          </p:cNvSpPr>
          <p:nvPr>
            <p:ph type="body" idx="1"/>
          </p:nvPr>
        </p:nvSpPr>
        <p:spPr>
          <a:xfrm>
            <a:off x="2858025" y="1406275"/>
            <a:ext cx="3935400" cy="2432100"/>
          </a:xfrm>
          <a:prstGeom prst="rect">
            <a:avLst/>
          </a:prstGeom>
        </p:spPr>
        <p:txBody>
          <a:bodyPr spcFirstLastPara="1" wrap="square" lIns="68575" tIns="34275" rIns="68575" bIns="34275" anchor="t" anchorCtr="0">
            <a:normAutofit lnSpcReduction="10000"/>
          </a:bodyPr>
          <a:lstStyle/>
          <a:p>
            <a:pPr marL="457200" lvl="0" indent="-457200" algn="l" rtl="0">
              <a:spcBef>
                <a:spcPts val="800"/>
              </a:spcBef>
              <a:spcAft>
                <a:spcPts val="0"/>
              </a:spcAft>
              <a:buNone/>
            </a:pPr>
            <a:r>
              <a:rPr lang="en" b="1">
                <a:latin typeface="Century Gothic"/>
                <a:ea typeface="Century Gothic"/>
                <a:cs typeface="Century Gothic"/>
                <a:sym typeface="Century Gothic"/>
              </a:rPr>
              <a:t>I.	Toxicity, hospitalizations from psychedelics</a:t>
            </a:r>
            <a:endParaRPr b="1">
              <a:latin typeface="Century Gothic"/>
              <a:ea typeface="Century Gothic"/>
              <a:cs typeface="Century Gothic"/>
              <a:sym typeface="Century Gothic"/>
            </a:endParaRPr>
          </a:p>
          <a:p>
            <a:pPr marL="0" lvl="0" indent="0" algn="l" rtl="0">
              <a:spcBef>
                <a:spcPts val="800"/>
              </a:spcBef>
              <a:spcAft>
                <a:spcPts val="0"/>
              </a:spcAft>
              <a:buNone/>
            </a:pPr>
            <a:r>
              <a:rPr lang="en" b="1">
                <a:latin typeface="Century Gothic"/>
                <a:ea typeface="Century Gothic"/>
                <a:cs typeface="Century Gothic"/>
                <a:sym typeface="Century Gothic"/>
              </a:rPr>
              <a:t>II.	Ketamine &amp; MDMA</a:t>
            </a:r>
            <a:endParaRPr b="1">
              <a:latin typeface="Century Gothic"/>
              <a:ea typeface="Century Gothic"/>
              <a:cs typeface="Century Gothic"/>
              <a:sym typeface="Century Gothic"/>
            </a:endParaRPr>
          </a:p>
          <a:p>
            <a:pPr marL="0" lvl="0" indent="0" algn="l" rtl="0">
              <a:spcBef>
                <a:spcPts val="800"/>
              </a:spcBef>
              <a:spcAft>
                <a:spcPts val="0"/>
              </a:spcAft>
              <a:buNone/>
            </a:pPr>
            <a:r>
              <a:rPr lang="en" b="1">
                <a:latin typeface="Century Gothic"/>
                <a:ea typeface="Century Gothic"/>
                <a:cs typeface="Century Gothic"/>
                <a:sym typeface="Century Gothic"/>
              </a:rPr>
              <a:t>III.	Psilocybin &amp; Ayahuasca</a:t>
            </a:r>
            <a:endParaRPr b="1">
              <a:latin typeface="Century Gothic"/>
              <a:ea typeface="Century Gothic"/>
              <a:cs typeface="Century Gothic"/>
              <a:sym typeface="Century Gothic"/>
            </a:endParaRPr>
          </a:p>
          <a:p>
            <a:pPr marL="457200" lvl="0" indent="-457200" algn="l" rtl="0">
              <a:spcBef>
                <a:spcPts val="800"/>
              </a:spcBef>
              <a:spcAft>
                <a:spcPts val="0"/>
              </a:spcAft>
              <a:buNone/>
            </a:pPr>
            <a:r>
              <a:rPr lang="en" b="1">
                <a:latin typeface="Century Gothic"/>
                <a:ea typeface="Century Gothic"/>
                <a:cs typeface="Century Gothic"/>
                <a:sym typeface="Century Gothic"/>
              </a:rPr>
              <a:t>IV.	Compare &amp; contrast </a:t>
            </a:r>
            <a:endParaRPr b="1">
              <a:latin typeface="Century Gothic"/>
              <a:ea typeface="Century Gothic"/>
              <a:cs typeface="Century Gothic"/>
              <a:sym typeface="Century Gothic"/>
            </a:endParaRPr>
          </a:p>
          <a:p>
            <a:pPr marL="0" lvl="0" indent="0" algn="l" rtl="0">
              <a:spcBef>
                <a:spcPts val="800"/>
              </a:spcBef>
              <a:spcAft>
                <a:spcPts val="0"/>
              </a:spcAft>
              <a:buNone/>
            </a:pPr>
            <a:r>
              <a:rPr lang="en" b="1">
                <a:latin typeface="Century Gothic"/>
                <a:ea typeface="Century Gothic"/>
                <a:cs typeface="Century Gothic"/>
                <a:sym typeface="Century Gothic"/>
              </a:rPr>
              <a:t>V.	The patient experience</a:t>
            </a:r>
            <a:endParaRPr b="1">
              <a:latin typeface="Century Gothic"/>
              <a:ea typeface="Century Gothic"/>
              <a:cs typeface="Century Gothic"/>
              <a:sym typeface="Century Gothic"/>
            </a:endParaRPr>
          </a:p>
          <a:p>
            <a:pPr marL="0" lvl="0" indent="0" algn="l" rtl="0">
              <a:spcBef>
                <a:spcPts val="800"/>
              </a:spcBef>
              <a:spcAft>
                <a:spcPts val="0"/>
              </a:spcAft>
              <a:buNone/>
            </a:pPr>
            <a:r>
              <a:rPr lang="en" b="1">
                <a:latin typeface="Century Gothic"/>
                <a:ea typeface="Century Gothic"/>
                <a:cs typeface="Century Gothic"/>
                <a:sym typeface="Century Gothic"/>
              </a:rPr>
              <a:t>VI.	Moderated Q &amp; A</a:t>
            </a:r>
            <a:endParaRPr b="1">
              <a:latin typeface="Century Gothic"/>
              <a:ea typeface="Century Gothic"/>
              <a:cs typeface="Century Gothic"/>
              <a:sym typeface="Century Gothic"/>
            </a:endParaRPr>
          </a:p>
        </p:txBody>
      </p:sp>
      <p:grpSp>
        <p:nvGrpSpPr>
          <p:cNvPr id="249" name="Google Shape;249;g334b96aecc7_0_40"/>
          <p:cNvGrpSpPr/>
          <p:nvPr/>
        </p:nvGrpSpPr>
        <p:grpSpPr>
          <a:xfrm>
            <a:off x="392525" y="4397325"/>
            <a:ext cx="8444582" cy="611375"/>
            <a:chOff x="392525" y="4397325"/>
            <a:chExt cx="8444582" cy="611375"/>
          </a:xfrm>
        </p:grpSpPr>
        <p:pic>
          <p:nvPicPr>
            <p:cNvPr id="250" name="Google Shape;250;g334b96aecc7_0_40" descr="A logo with blue and black text&#10;&#10;Description automatically generated"/>
            <p:cNvPicPr preferRelativeResize="0"/>
            <p:nvPr/>
          </p:nvPicPr>
          <p:blipFill rotWithShape="1">
            <a:blip r:embed="rId4">
              <a:alphaModFix/>
            </a:blip>
            <a:srcRect/>
            <a:stretch/>
          </p:blipFill>
          <p:spPr>
            <a:xfrm>
              <a:off x="392525" y="4397325"/>
              <a:ext cx="2016465" cy="611375"/>
            </a:xfrm>
            <a:prstGeom prst="rect">
              <a:avLst/>
            </a:prstGeom>
            <a:noFill/>
            <a:ln>
              <a:noFill/>
            </a:ln>
          </p:spPr>
        </p:pic>
        <p:pic>
          <p:nvPicPr>
            <p:cNvPr id="251" name="Google Shape;251;g334b96aecc7_0_40" descr="A blue and black logo&#10;&#10;Description automatically generated"/>
            <p:cNvPicPr preferRelativeResize="0"/>
            <p:nvPr/>
          </p:nvPicPr>
          <p:blipFill rotWithShape="1">
            <a:blip r:embed="rId5">
              <a:alphaModFix/>
            </a:blip>
            <a:srcRect/>
            <a:stretch/>
          </p:blipFill>
          <p:spPr>
            <a:xfrm>
              <a:off x="6827400" y="4444186"/>
              <a:ext cx="2009707" cy="517652"/>
            </a:xfrm>
            <a:prstGeom prst="rect">
              <a:avLst/>
            </a:prstGeom>
            <a:noFill/>
            <a:ln>
              <a:noFill/>
            </a:ln>
          </p:spPr>
        </p:pic>
        <p:pic>
          <p:nvPicPr>
            <p:cNvPr id="252" name="Google Shape;252;g334b96aecc7_0_40" descr="A close-up of a logo&#10;&#10;Description automatically generated"/>
            <p:cNvPicPr preferRelativeResize="0"/>
            <p:nvPr/>
          </p:nvPicPr>
          <p:blipFill rotWithShape="1">
            <a:blip r:embed="rId6">
              <a:alphaModFix/>
            </a:blip>
            <a:srcRect/>
            <a:stretch/>
          </p:blipFill>
          <p:spPr>
            <a:xfrm>
              <a:off x="4108125" y="4444188"/>
              <a:ext cx="2570052" cy="517650"/>
            </a:xfrm>
            <a:prstGeom prst="rect">
              <a:avLst/>
            </a:prstGeom>
            <a:noFill/>
            <a:ln>
              <a:noFill/>
            </a:ln>
          </p:spPr>
        </p:pic>
        <p:pic>
          <p:nvPicPr>
            <p:cNvPr id="253" name="Google Shape;253;g334b96aecc7_0_40"/>
            <p:cNvPicPr preferRelativeResize="0"/>
            <p:nvPr/>
          </p:nvPicPr>
          <p:blipFill>
            <a:blip r:embed="rId7">
              <a:alphaModFix/>
            </a:blip>
            <a:stretch>
              <a:fillRect/>
            </a:stretch>
          </p:blipFill>
          <p:spPr>
            <a:xfrm>
              <a:off x="2558213" y="4397325"/>
              <a:ext cx="1400700" cy="61137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anim calcmode="lin" valueType="num">
                                      <p:cBhvr additive="base">
                                        <p:cTn id="7" dur="1000"/>
                                        <p:tgtEl>
                                          <p:spTgt spid="24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8">
                                            <p:txEl>
                                              <p:pRg st="1" end="1"/>
                                            </p:txEl>
                                          </p:spTgt>
                                        </p:tgtEl>
                                        <p:attrNameLst>
                                          <p:attrName>style.visibility</p:attrName>
                                        </p:attrNameLst>
                                      </p:cBhvr>
                                      <p:to>
                                        <p:strVal val="visible"/>
                                      </p:to>
                                    </p:set>
                                    <p:anim calcmode="lin" valueType="num">
                                      <p:cBhvr additive="base">
                                        <p:cTn id="12" dur="1000"/>
                                        <p:tgtEl>
                                          <p:spTgt spid="248">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48">
                                            <p:txEl>
                                              <p:pRg st="2" end="2"/>
                                            </p:txEl>
                                          </p:spTgt>
                                        </p:tgtEl>
                                        <p:attrNameLst>
                                          <p:attrName>style.visibility</p:attrName>
                                        </p:attrNameLst>
                                      </p:cBhvr>
                                      <p:to>
                                        <p:strVal val="visible"/>
                                      </p:to>
                                    </p:set>
                                    <p:anim calcmode="lin" valueType="num">
                                      <p:cBhvr additive="base">
                                        <p:cTn id="17" dur="1000"/>
                                        <p:tgtEl>
                                          <p:spTgt spid="24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48">
                                            <p:txEl>
                                              <p:pRg st="3" end="3"/>
                                            </p:txEl>
                                          </p:spTgt>
                                        </p:tgtEl>
                                        <p:attrNameLst>
                                          <p:attrName>style.visibility</p:attrName>
                                        </p:attrNameLst>
                                      </p:cBhvr>
                                      <p:to>
                                        <p:strVal val="visible"/>
                                      </p:to>
                                    </p:set>
                                    <p:anim calcmode="lin" valueType="num">
                                      <p:cBhvr additive="base">
                                        <p:cTn id="22" dur="1000"/>
                                        <p:tgtEl>
                                          <p:spTgt spid="248">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48">
                                            <p:txEl>
                                              <p:pRg st="4" end="4"/>
                                            </p:txEl>
                                          </p:spTgt>
                                        </p:tgtEl>
                                        <p:attrNameLst>
                                          <p:attrName>style.visibility</p:attrName>
                                        </p:attrNameLst>
                                      </p:cBhvr>
                                      <p:to>
                                        <p:strVal val="visible"/>
                                      </p:to>
                                    </p:set>
                                    <p:anim calcmode="lin" valueType="num">
                                      <p:cBhvr additive="base">
                                        <p:cTn id="27" dur="1000"/>
                                        <p:tgtEl>
                                          <p:spTgt spid="248">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48">
                                            <p:txEl>
                                              <p:pRg st="5" end="5"/>
                                            </p:txEl>
                                          </p:spTgt>
                                        </p:tgtEl>
                                        <p:attrNameLst>
                                          <p:attrName>style.visibility</p:attrName>
                                        </p:attrNameLst>
                                      </p:cBhvr>
                                      <p:to>
                                        <p:strVal val="visible"/>
                                      </p:to>
                                    </p:set>
                                    <p:anim calcmode="lin" valueType="num">
                                      <p:cBhvr additive="base">
                                        <p:cTn id="32" dur="1000"/>
                                        <p:tgtEl>
                                          <p:spTgt spid="248">
                                            <p:txEl>
                                              <p:pRg st="5" end="5"/>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sp>
        <p:nvSpPr>
          <p:cNvPr id="258" name="Google Shape;258;g334b96aecc7_0_116"/>
          <p:cNvSpPr txBox="1">
            <a:spLocks noGrp="1"/>
          </p:cNvSpPr>
          <p:nvPr>
            <p:ph type="title"/>
          </p:nvPr>
        </p:nvSpPr>
        <p:spPr>
          <a:xfrm>
            <a:off x="628650" y="273846"/>
            <a:ext cx="7886700" cy="383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1600">
                <a:solidFill>
                  <a:schemeClr val="lt1"/>
                </a:solidFill>
                <a:latin typeface="Century Gothic"/>
                <a:ea typeface="Century Gothic"/>
                <a:cs typeface="Century Gothic"/>
                <a:sym typeface="Century Gothic"/>
              </a:rPr>
              <a:t>Hold these patients in your mind</a:t>
            </a:r>
            <a:endParaRPr>
              <a:solidFill>
                <a:schemeClr val="lt1"/>
              </a:solidFill>
              <a:latin typeface="Century Gothic"/>
              <a:ea typeface="Century Gothic"/>
              <a:cs typeface="Century Gothic"/>
              <a:sym typeface="Century Gothic"/>
            </a:endParaRPr>
          </a:p>
        </p:txBody>
      </p:sp>
      <p:sp>
        <p:nvSpPr>
          <p:cNvPr id="259" name="Google Shape;259;g334b96aecc7_0_116"/>
          <p:cNvSpPr txBox="1">
            <a:spLocks noGrp="1"/>
          </p:cNvSpPr>
          <p:nvPr>
            <p:ph type="body" idx="1"/>
          </p:nvPr>
        </p:nvSpPr>
        <p:spPr>
          <a:xfrm>
            <a:off x="325925" y="889300"/>
            <a:ext cx="2032800" cy="37470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1600" b="1">
                <a:solidFill>
                  <a:schemeClr val="lt1"/>
                </a:solidFill>
              </a:rPr>
              <a:t>Peter</a:t>
            </a:r>
            <a:r>
              <a:rPr lang="en" sz="1600">
                <a:solidFill>
                  <a:schemeClr val="lt1"/>
                </a:solidFill>
              </a:rPr>
              <a:t> </a:t>
            </a:r>
            <a:endParaRPr sz="1600">
              <a:solidFill>
                <a:schemeClr val="lt1"/>
              </a:solidFill>
            </a:endParaRPr>
          </a:p>
          <a:p>
            <a:pPr marL="0" lvl="0" indent="0" algn="l" rtl="0">
              <a:lnSpc>
                <a:spcPct val="100000"/>
              </a:lnSpc>
              <a:spcBef>
                <a:spcPts val="800"/>
              </a:spcBef>
              <a:spcAft>
                <a:spcPts val="0"/>
              </a:spcAft>
              <a:buNone/>
            </a:pPr>
            <a:r>
              <a:rPr lang="en" sz="1600">
                <a:solidFill>
                  <a:schemeClr val="lt1"/>
                </a:solidFill>
              </a:rPr>
              <a:t>A 55 y veteran with severe combat - related PTSD and treatment-resistant depression.  </a:t>
            </a:r>
            <a:endParaRPr sz="1600">
              <a:solidFill>
                <a:schemeClr val="lt1"/>
              </a:solidFill>
            </a:endParaRPr>
          </a:p>
          <a:p>
            <a:pPr marL="0" lvl="0" indent="0" algn="l" rtl="0">
              <a:lnSpc>
                <a:spcPct val="100000"/>
              </a:lnSpc>
              <a:spcBef>
                <a:spcPts val="800"/>
              </a:spcBef>
              <a:spcAft>
                <a:spcPts val="0"/>
              </a:spcAft>
              <a:buNone/>
            </a:pPr>
            <a:endParaRPr sz="1600">
              <a:solidFill>
                <a:schemeClr val="lt1"/>
              </a:solidFill>
            </a:endParaRPr>
          </a:p>
          <a:p>
            <a:pPr marL="0" lvl="0" indent="0" algn="l" rtl="0">
              <a:lnSpc>
                <a:spcPct val="100000"/>
              </a:lnSpc>
              <a:spcBef>
                <a:spcPts val="800"/>
              </a:spcBef>
              <a:spcAft>
                <a:spcPts val="0"/>
              </a:spcAft>
              <a:buNone/>
            </a:pPr>
            <a:r>
              <a:rPr lang="en" sz="1600">
                <a:solidFill>
                  <a:schemeClr val="lt1"/>
                </a:solidFill>
              </a:rPr>
              <a:t>Many medications have failed with minimal or only temporary benefit from therapy and lifestyle changes.</a:t>
            </a:r>
            <a:endParaRPr sz="1600">
              <a:solidFill>
                <a:schemeClr val="lt1"/>
              </a:solidFill>
            </a:endParaRPr>
          </a:p>
        </p:txBody>
      </p:sp>
      <p:sp>
        <p:nvSpPr>
          <p:cNvPr id="260" name="Google Shape;260;g334b96aecc7_0_116"/>
          <p:cNvSpPr txBox="1">
            <a:spLocks noGrp="1"/>
          </p:cNvSpPr>
          <p:nvPr>
            <p:ph type="body" idx="1"/>
          </p:nvPr>
        </p:nvSpPr>
        <p:spPr>
          <a:xfrm>
            <a:off x="4753325" y="889300"/>
            <a:ext cx="1885200" cy="37470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1600" b="1">
                <a:solidFill>
                  <a:schemeClr val="lt1"/>
                </a:solidFill>
              </a:rPr>
              <a:t>Brian</a:t>
            </a:r>
            <a:endParaRPr sz="1600" b="1">
              <a:solidFill>
                <a:schemeClr val="lt1"/>
              </a:solidFill>
            </a:endParaRPr>
          </a:p>
          <a:p>
            <a:pPr marL="0" lvl="0" indent="0" algn="l" rtl="0">
              <a:lnSpc>
                <a:spcPct val="100000"/>
              </a:lnSpc>
              <a:spcBef>
                <a:spcPts val="800"/>
              </a:spcBef>
              <a:spcAft>
                <a:spcPts val="0"/>
              </a:spcAft>
              <a:buNone/>
            </a:pPr>
            <a:r>
              <a:rPr lang="en" sz="1641">
                <a:solidFill>
                  <a:schemeClr val="lt1"/>
                </a:solidFill>
              </a:rPr>
              <a:t>A 36 y with decades of depression impacting his relationship with wife and 2 children </a:t>
            </a:r>
            <a:endParaRPr sz="1641">
              <a:solidFill>
                <a:schemeClr val="lt1"/>
              </a:solidFill>
            </a:endParaRPr>
          </a:p>
          <a:p>
            <a:pPr marL="0" lvl="0" indent="0" algn="l" rtl="0">
              <a:lnSpc>
                <a:spcPct val="100000"/>
              </a:lnSpc>
              <a:spcBef>
                <a:spcPts val="800"/>
              </a:spcBef>
              <a:spcAft>
                <a:spcPts val="0"/>
              </a:spcAft>
              <a:buNone/>
            </a:pPr>
            <a:endParaRPr sz="1641">
              <a:solidFill>
                <a:schemeClr val="lt1"/>
              </a:solidFill>
            </a:endParaRPr>
          </a:p>
          <a:p>
            <a:pPr marL="0" lvl="0" indent="0" algn="l" rtl="0">
              <a:lnSpc>
                <a:spcPct val="100000"/>
              </a:lnSpc>
              <a:spcBef>
                <a:spcPts val="800"/>
              </a:spcBef>
              <a:spcAft>
                <a:spcPts val="0"/>
              </a:spcAft>
              <a:buNone/>
            </a:pPr>
            <a:r>
              <a:rPr lang="en" sz="1641">
                <a:solidFill>
                  <a:schemeClr val="lt1"/>
                </a:solidFill>
              </a:rPr>
              <a:t>He wants to try psilocybin after his friend had a good experience.</a:t>
            </a:r>
            <a:endParaRPr sz="1641">
              <a:solidFill>
                <a:schemeClr val="lt1"/>
              </a:solidFill>
            </a:endParaRPr>
          </a:p>
          <a:p>
            <a:pPr marL="0" lvl="0" indent="0" algn="l" rtl="0">
              <a:spcBef>
                <a:spcPts val="800"/>
              </a:spcBef>
              <a:spcAft>
                <a:spcPts val="0"/>
              </a:spcAft>
              <a:buNone/>
            </a:pPr>
            <a:endParaRPr sz="1600">
              <a:solidFill>
                <a:schemeClr val="lt1"/>
              </a:solidFill>
            </a:endParaRPr>
          </a:p>
        </p:txBody>
      </p:sp>
      <p:sp>
        <p:nvSpPr>
          <p:cNvPr id="261" name="Google Shape;261;g334b96aecc7_0_116"/>
          <p:cNvSpPr txBox="1">
            <a:spLocks noGrp="1"/>
          </p:cNvSpPr>
          <p:nvPr>
            <p:ph type="body" idx="1"/>
          </p:nvPr>
        </p:nvSpPr>
        <p:spPr>
          <a:xfrm>
            <a:off x="6797300" y="889300"/>
            <a:ext cx="1930200" cy="34986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00000"/>
              </a:lnSpc>
              <a:spcBef>
                <a:spcPts val="800"/>
              </a:spcBef>
              <a:spcAft>
                <a:spcPts val="0"/>
              </a:spcAft>
              <a:buNone/>
            </a:pPr>
            <a:r>
              <a:rPr lang="en" sz="1600" b="1">
                <a:solidFill>
                  <a:schemeClr val="lt1"/>
                </a:solidFill>
              </a:rPr>
              <a:t>Henry</a:t>
            </a:r>
            <a:endParaRPr sz="1600" b="1">
              <a:solidFill>
                <a:schemeClr val="lt1"/>
              </a:solidFill>
            </a:endParaRPr>
          </a:p>
          <a:p>
            <a:pPr marL="0" lvl="0" indent="0" algn="l" rtl="0">
              <a:lnSpc>
                <a:spcPct val="100000"/>
              </a:lnSpc>
              <a:spcBef>
                <a:spcPts val="800"/>
              </a:spcBef>
              <a:spcAft>
                <a:spcPts val="0"/>
              </a:spcAft>
              <a:buNone/>
            </a:pPr>
            <a:r>
              <a:rPr lang="en" sz="1600">
                <a:solidFill>
                  <a:schemeClr val="lt1"/>
                </a:solidFill>
              </a:rPr>
              <a:t>A 67 y going through divorce is feeling anxiety and depression. </a:t>
            </a:r>
            <a:endParaRPr sz="1600">
              <a:solidFill>
                <a:schemeClr val="lt1"/>
              </a:solidFill>
            </a:endParaRPr>
          </a:p>
          <a:p>
            <a:pPr marL="0" lvl="0" indent="0" algn="l" rtl="0">
              <a:lnSpc>
                <a:spcPct val="100000"/>
              </a:lnSpc>
              <a:spcBef>
                <a:spcPts val="800"/>
              </a:spcBef>
              <a:spcAft>
                <a:spcPts val="0"/>
              </a:spcAft>
              <a:buNone/>
            </a:pPr>
            <a:endParaRPr sz="1600">
              <a:solidFill>
                <a:schemeClr val="lt1"/>
              </a:solidFill>
            </a:endParaRPr>
          </a:p>
          <a:p>
            <a:pPr marL="0" lvl="0" indent="0" algn="l" rtl="0">
              <a:lnSpc>
                <a:spcPct val="100000"/>
              </a:lnSpc>
              <a:spcBef>
                <a:spcPts val="800"/>
              </a:spcBef>
              <a:spcAft>
                <a:spcPts val="0"/>
              </a:spcAft>
              <a:buNone/>
            </a:pPr>
            <a:r>
              <a:rPr lang="en" sz="1600">
                <a:solidFill>
                  <a:schemeClr val="lt1"/>
                </a:solidFill>
              </a:rPr>
              <a:t>He is curious about going away on an Ayahuasca retreat in South America and asks what you think of the idea.</a:t>
            </a:r>
            <a:endParaRPr sz="1600">
              <a:solidFill>
                <a:schemeClr val="lt1"/>
              </a:solidFill>
            </a:endParaRPr>
          </a:p>
        </p:txBody>
      </p:sp>
      <p:sp>
        <p:nvSpPr>
          <p:cNvPr id="262" name="Google Shape;262;g334b96aecc7_0_116"/>
          <p:cNvSpPr txBox="1">
            <a:spLocks noGrp="1"/>
          </p:cNvSpPr>
          <p:nvPr>
            <p:ph type="body" idx="1"/>
          </p:nvPr>
        </p:nvSpPr>
        <p:spPr>
          <a:xfrm>
            <a:off x="2562125" y="889300"/>
            <a:ext cx="1885200" cy="3747000"/>
          </a:xfrm>
          <a:prstGeom prst="rect">
            <a:avLst/>
          </a:prstGeom>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1600" b="1">
                <a:solidFill>
                  <a:schemeClr val="lt1"/>
                </a:solidFill>
              </a:rPr>
              <a:t>Kate</a:t>
            </a:r>
            <a:endParaRPr sz="1600" b="1">
              <a:solidFill>
                <a:schemeClr val="lt1"/>
              </a:solidFill>
            </a:endParaRPr>
          </a:p>
          <a:p>
            <a:pPr marL="0" lvl="0" indent="0" algn="l" rtl="0">
              <a:lnSpc>
                <a:spcPct val="100000"/>
              </a:lnSpc>
              <a:spcBef>
                <a:spcPts val="800"/>
              </a:spcBef>
              <a:spcAft>
                <a:spcPts val="0"/>
              </a:spcAft>
              <a:buNone/>
            </a:pPr>
            <a:r>
              <a:rPr lang="en" sz="1600">
                <a:solidFill>
                  <a:schemeClr val="lt1"/>
                </a:solidFill>
              </a:rPr>
              <a:t>A 62 y with metastatic ovarian cancer struggles with accepting death and finding faith again.</a:t>
            </a:r>
            <a:endParaRPr sz="1600">
              <a:solidFill>
                <a:schemeClr val="lt1"/>
              </a:solidFill>
            </a:endParaRPr>
          </a:p>
          <a:p>
            <a:pPr marL="0" lvl="0" indent="0" algn="l" rtl="0">
              <a:lnSpc>
                <a:spcPct val="100000"/>
              </a:lnSpc>
              <a:spcBef>
                <a:spcPts val="800"/>
              </a:spcBef>
              <a:spcAft>
                <a:spcPts val="0"/>
              </a:spcAft>
              <a:buNone/>
            </a:pPr>
            <a:endParaRPr sz="1600">
              <a:solidFill>
                <a:schemeClr val="lt1"/>
              </a:solidFill>
            </a:endParaRPr>
          </a:p>
          <a:p>
            <a:pPr marL="0" lvl="0" indent="0" algn="l" rtl="0">
              <a:lnSpc>
                <a:spcPct val="100000"/>
              </a:lnSpc>
              <a:spcBef>
                <a:spcPts val="800"/>
              </a:spcBef>
              <a:spcAft>
                <a:spcPts val="0"/>
              </a:spcAft>
              <a:buNone/>
            </a:pPr>
            <a:r>
              <a:rPr lang="en" sz="1600">
                <a:solidFill>
                  <a:schemeClr val="lt1"/>
                </a:solidFill>
              </a:rPr>
              <a:t>She wants to try psilocybin after reading small trials showing strong benefit in palliative settings.</a:t>
            </a:r>
            <a:endParaRPr sz="1600">
              <a:solidFill>
                <a:schemeClr val="lt1"/>
              </a:solidFill>
            </a:endParaRPr>
          </a:p>
          <a:p>
            <a:pPr marL="0" lvl="0" indent="0" algn="l" rtl="0">
              <a:spcBef>
                <a:spcPts val="800"/>
              </a:spcBef>
              <a:spcAft>
                <a:spcPts val="0"/>
              </a:spcAft>
              <a:buNone/>
            </a:pPr>
            <a:endParaRPr sz="16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59"/>
                                        </p:tgtEl>
                                        <p:attrNameLst>
                                          <p:attrName>style.visibility</p:attrName>
                                        </p:attrNameLst>
                                      </p:cBhvr>
                                      <p:to>
                                        <p:strVal val="visible"/>
                                      </p:to>
                                    </p:set>
                                    <p:anim calcmode="lin" valueType="num">
                                      <p:cBhvr additive="base">
                                        <p:cTn id="12" dur="1000"/>
                                        <p:tgtEl>
                                          <p:spTgt spid="25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2"/>
                                        </p:tgtEl>
                                        <p:attrNameLst>
                                          <p:attrName>style.visibility</p:attrName>
                                        </p:attrNameLst>
                                      </p:cBhvr>
                                      <p:to>
                                        <p:strVal val="visible"/>
                                      </p:to>
                                    </p:set>
                                    <p:anim calcmode="lin" valueType="num">
                                      <p:cBhvr additive="base">
                                        <p:cTn id="17" dur="1000"/>
                                        <p:tgtEl>
                                          <p:spTgt spid="262"/>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60"/>
                                        </p:tgtEl>
                                        <p:attrNameLst>
                                          <p:attrName>style.visibility</p:attrName>
                                        </p:attrNameLst>
                                      </p:cBhvr>
                                      <p:to>
                                        <p:strVal val="visible"/>
                                      </p:to>
                                    </p:set>
                                    <p:anim calcmode="lin" valueType="num">
                                      <p:cBhvr additive="base">
                                        <p:cTn id="22" dur="1000"/>
                                        <p:tgtEl>
                                          <p:spTgt spid="260"/>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61"/>
                                        </p:tgtEl>
                                        <p:attrNameLst>
                                          <p:attrName>style.visibility</p:attrName>
                                        </p:attrNameLst>
                                      </p:cBhvr>
                                      <p:to>
                                        <p:strVal val="visible"/>
                                      </p:to>
                                    </p:set>
                                    <p:anim calcmode="lin" valueType="num">
                                      <p:cBhvr additive="base">
                                        <p:cTn id="27" dur="1000"/>
                                        <p:tgtEl>
                                          <p:spTgt spid="261"/>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pic>
        <p:nvPicPr>
          <p:cNvPr id="267" name="Google Shape;267;g334fc3538f3_1_96"/>
          <p:cNvPicPr preferRelativeResize="0"/>
          <p:nvPr/>
        </p:nvPicPr>
        <p:blipFill rotWithShape="1">
          <a:blip r:embed="rId3">
            <a:alphaModFix/>
          </a:blip>
          <a:srcRect/>
          <a:stretch/>
        </p:blipFill>
        <p:spPr>
          <a:xfrm>
            <a:off x="4" y="0"/>
            <a:ext cx="6700641" cy="5143500"/>
          </a:xfrm>
          <a:prstGeom prst="rect">
            <a:avLst/>
          </a:prstGeom>
          <a:noFill/>
          <a:ln>
            <a:noFill/>
          </a:ln>
        </p:spPr>
      </p:pic>
      <p:sp>
        <p:nvSpPr>
          <p:cNvPr id="268" name="Google Shape;268;g334fc3538f3_1_96"/>
          <p:cNvSpPr txBox="1"/>
          <p:nvPr/>
        </p:nvSpPr>
        <p:spPr>
          <a:xfrm>
            <a:off x="6858000" y="3898000"/>
            <a:ext cx="2214000" cy="110796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b="0" i="0" u="none" strike="noStrike" cap="none">
                <a:solidFill>
                  <a:schemeClr val="dk1"/>
                </a:solidFill>
                <a:latin typeface="Century Gothic"/>
                <a:ea typeface="Century Gothic"/>
                <a:cs typeface="Century Gothic"/>
                <a:sym typeface="Century Gothic"/>
              </a:rPr>
              <a:t>Nutt DJ, King LA, Phillips LD. Drug harms in the UK: a multicriteria decision analysis, </a:t>
            </a:r>
            <a:r>
              <a:rPr lang="en" sz="1200" b="1" i="1" u="none" strike="noStrike" cap="none">
                <a:solidFill>
                  <a:schemeClr val="dk1"/>
                </a:solidFill>
                <a:latin typeface="Century Gothic"/>
                <a:ea typeface="Century Gothic"/>
                <a:cs typeface="Century Gothic"/>
                <a:sym typeface="Century Gothic"/>
              </a:rPr>
              <a:t>The Lancet</a:t>
            </a:r>
            <a:r>
              <a:rPr lang="en" sz="1200" b="0" i="0" u="none" strike="noStrike" cap="none">
                <a:solidFill>
                  <a:schemeClr val="dk1"/>
                </a:solidFill>
                <a:latin typeface="Century Gothic"/>
                <a:ea typeface="Century Gothic"/>
                <a:cs typeface="Century Gothic"/>
                <a:sym typeface="Century Gothic"/>
              </a:rPr>
              <a:t>, Vol 376, Issue 9752, 2010,</a:t>
            </a:r>
            <a:endParaRPr sz="1200">
              <a:solidFill>
                <a:schemeClr val="dk1"/>
              </a:solidFill>
              <a:latin typeface="Century Gothic"/>
              <a:ea typeface="Century Gothic"/>
              <a:cs typeface="Century Gothic"/>
              <a:sym typeface="Century Gothic"/>
            </a:endParaRPr>
          </a:p>
        </p:txBody>
      </p:sp>
      <p:sp>
        <p:nvSpPr>
          <p:cNvPr id="269" name="Google Shape;269;g334fc3538f3_1_96"/>
          <p:cNvSpPr txBox="1"/>
          <p:nvPr/>
        </p:nvSpPr>
        <p:spPr>
          <a:xfrm>
            <a:off x="1017800" y="1066676"/>
            <a:ext cx="7644600" cy="59171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2300" b="1">
                <a:solidFill>
                  <a:srgbClr val="1F1F1F"/>
                </a:solidFill>
                <a:latin typeface="Century Gothic"/>
                <a:ea typeface="Century Gothic"/>
                <a:cs typeface="Century Gothic"/>
                <a:sym typeface="Century Gothic"/>
              </a:rPr>
              <a:t>Drugs shown for their harm to self and harm to others</a:t>
            </a:r>
            <a:endParaRPr sz="2300" b="1">
              <a:solidFill>
                <a:srgbClr val="1F1F1F"/>
              </a:solidFill>
              <a:latin typeface="Century Gothic"/>
              <a:ea typeface="Century Gothic"/>
              <a:cs typeface="Century Gothic"/>
              <a:sym typeface="Century Gothic"/>
            </a:endParaRPr>
          </a:p>
        </p:txBody>
      </p:sp>
      <p:sp>
        <p:nvSpPr>
          <p:cNvPr id="270" name="Google Shape;270;g334fc3538f3_1_96"/>
          <p:cNvSpPr/>
          <p:nvPr/>
        </p:nvSpPr>
        <p:spPr>
          <a:xfrm>
            <a:off x="1395525" y="4566875"/>
            <a:ext cx="217500" cy="176700"/>
          </a:xfrm>
          <a:prstGeom prst="ellipse">
            <a:avLst/>
          </a:prstGeom>
          <a:noFill/>
          <a:ln w="19050"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1" name="Google Shape;271;g334fc3538f3_1_96"/>
          <p:cNvSpPr/>
          <p:nvPr/>
        </p:nvSpPr>
        <p:spPr>
          <a:xfrm>
            <a:off x="2358950" y="4534775"/>
            <a:ext cx="624000" cy="176700"/>
          </a:xfrm>
          <a:prstGeom prst="ellipse">
            <a:avLst/>
          </a:prstGeom>
          <a:noFill/>
          <a:ln w="19050"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2" name="Google Shape;272;g334fc3538f3_1_96"/>
          <p:cNvSpPr/>
          <p:nvPr/>
        </p:nvSpPr>
        <p:spPr>
          <a:xfrm>
            <a:off x="1711750" y="4390175"/>
            <a:ext cx="379500" cy="176700"/>
          </a:xfrm>
          <a:prstGeom prst="ellipse">
            <a:avLst/>
          </a:prstGeom>
          <a:noFill/>
          <a:ln w="19050"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3" name="Google Shape;273;g334fc3538f3_1_96"/>
          <p:cNvSpPr/>
          <p:nvPr/>
        </p:nvSpPr>
        <p:spPr>
          <a:xfrm>
            <a:off x="3893150" y="60450"/>
            <a:ext cx="802800" cy="394200"/>
          </a:xfrm>
          <a:prstGeom prst="ellipse">
            <a:avLst/>
          </a:prstGeom>
          <a:noFill/>
          <a:ln w="28575"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4" name="Google Shape;274;g334fc3538f3_1_96"/>
          <p:cNvSpPr/>
          <p:nvPr/>
        </p:nvSpPr>
        <p:spPr>
          <a:xfrm>
            <a:off x="736600" y="4660900"/>
            <a:ext cx="555000" cy="222300"/>
          </a:xfrm>
          <a:prstGeom prst="ellipse">
            <a:avLst/>
          </a:prstGeom>
          <a:noFill/>
          <a:ln w="19050" cap="flat" cmpd="sng">
            <a:solidFill>
              <a:srgbClr val="05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5" name="Google Shape;275;g334fc3538f3_1_96"/>
          <p:cNvSpPr/>
          <p:nvPr/>
        </p:nvSpPr>
        <p:spPr>
          <a:xfrm>
            <a:off x="107950" y="1873250"/>
            <a:ext cx="209700" cy="11430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6" name="Google Shape;276;g334fc3538f3_1_96"/>
          <p:cNvSpPr/>
          <p:nvPr/>
        </p:nvSpPr>
        <p:spPr>
          <a:xfrm rot="5400000">
            <a:off x="3465450" y="4451250"/>
            <a:ext cx="177900" cy="11430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77" name="Google Shape;277;g334fc3538f3_1_96"/>
          <p:cNvGrpSpPr/>
          <p:nvPr/>
        </p:nvGrpSpPr>
        <p:grpSpPr>
          <a:xfrm>
            <a:off x="209551" y="3651052"/>
            <a:ext cx="3248025" cy="1097098"/>
            <a:chOff x="209550" y="3651052"/>
            <a:chExt cx="3248025" cy="1097098"/>
          </a:xfrm>
        </p:grpSpPr>
        <p:cxnSp>
          <p:nvCxnSpPr>
            <p:cNvPr id="278" name="Google Shape;278;g334fc3538f3_1_96"/>
            <p:cNvCxnSpPr>
              <a:endCxn id="270" idx="1"/>
            </p:cNvCxnSpPr>
            <p:nvPr/>
          </p:nvCxnSpPr>
          <p:spPr>
            <a:xfrm>
              <a:off x="1126476" y="3848152"/>
              <a:ext cx="300900" cy="744600"/>
            </a:xfrm>
            <a:prstGeom prst="straightConnector1">
              <a:avLst/>
            </a:prstGeom>
            <a:noFill/>
            <a:ln w="28575" cap="flat" cmpd="sng">
              <a:solidFill>
                <a:srgbClr val="FF0000"/>
              </a:solidFill>
              <a:prstDash val="solid"/>
              <a:round/>
              <a:headEnd type="none" w="sm" len="sm"/>
              <a:tailEnd type="triangle" w="med" len="med"/>
            </a:ln>
          </p:spPr>
        </p:cxnSp>
        <p:cxnSp>
          <p:nvCxnSpPr>
            <p:cNvPr id="279" name="Google Shape;279;g334fc3538f3_1_96"/>
            <p:cNvCxnSpPr/>
            <p:nvPr/>
          </p:nvCxnSpPr>
          <p:spPr>
            <a:xfrm>
              <a:off x="209550" y="4730750"/>
              <a:ext cx="555000" cy="17400"/>
            </a:xfrm>
            <a:prstGeom prst="straightConnector1">
              <a:avLst/>
            </a:prstGeom>
            <a:noFill/>
            <a:ln w="28575" cap="flat" cmpd="sng">
              <a:solidFill>
                <a:srgbClr val="FF0000"/>
              </a:solidFill>
              <a:prstDash val="solid"/>
              <a:round/>
              <a:headEnd type="none" w="sm" len="sm"/>
              <a:tailEnd type="triangle" w="med" len="med"/>
            </a:ln>
          </p:spPr>
        </p:cxnSp>
        <p:cxnSp>
          <p:nvCxnSpPr>
            <p:cNvPr id="280" name="Google Shape;280;g334fc3538f3_1_96"/>
            <p:cNvCxnSpPr/>
            <p:nvPr/>
          </p:nvCxnSpPr>
          <p:spPr>
            <a:xfrm>
              <a:off x="1545577" y="3651052"/>
              <a:ext cx="300900" cy="744600"/>
            </a:xfrm>
            <a:prstGeom prst="straightConnector1">
              <a:avLst/>
            </a:prstGeom>
            <a:noFill/>
            <a:ln w="28575" cap="flat" cmpd="sng">
              <a:solidFill>
                <a:srgbClr val="FF0000"/>
              </a:solidFill>
              <a:prstDash val="solid"/>
              <a:round/>
              <a:headEnd type="none" w="sm" len="sm"/>
              <a:tailEnd type="triangle" w="med" len="med"/>
            </a:ln>
          </p:spPr>
        </p:cxnSp>
        <p:cxnSp>
          <p:nvCxnSpPr>
            <p:cNvPr id="281" name="Google Shape;281;g334fc3538f3_1_96"/>
            <p:cNvCxnSpPr/>
            <p:nvPr/>
          </p:nvCxnSpPr>
          <p:spPr>
            <a:xfrm flipH="1">
              <a:off x="2982975" y="4486275"/>
              <a:ext cx="474600" cy="106500"/>
            </a:xfrm>
            <a:prstGeom prst="straightConnector1">
              <a:avLst/>
            </a:prstGeom>
            <a:noFill/>
            <a:ln w="28575" cap="flat" cmpd="sng">
              <a:solidFill>
                <a:srgbClr val="FF0000"/>
              </a:solidFill>
              <a:prstDash val="solid"/>
              <a:round/>
              <a:headEnd type="none" w="sm" len="sm"/>
              <a:tailEnd type="triangle" w="med" len="med"/>
            </a:ln>
          </p:spPr>
        </p:cxnSp>
      </p:grpSp>
      <p:pic>
        <p:nvPicPr>
          <p:cNvPr id="282" name="Google Shape;282;g334fc3538f3_1_96" descr="A logo with blue and black text&#10;&#10;Description automatically generated"/>
          <p:cNvPicPr preferRelativeResize="0"/>
          <p:nvPr/>
        </p:nvPicPr>
        <p:blipFill rotWithShape="1">
          <a:blip r:embed="rId4">
            <a:alphaModFix/>
          </a:blip>
          <a:srcRect/>
          <a:stretch/>
        </p:blipFill>
        <p:spPr>
          <a:xfrm>
            <a:off x="7771834" y="101175"/>
            <a:ext cx="1300169" cy="394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1000"/>
                                        <p:tgtEl>
                                          <p:spTgt spid="27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3"/>
                                        </p:tgtEl>
                                        <p:attrNameLst>
                                          <p:attrName>style.visibility</p:attrName>
                                        </p:attrNameLst>
                                      </p:cBhvr>
                                      <p:to>
                                        <p:strVal val="visible"/>
                                      </p:to>
                                    </p:set>
                                    <p:anim calcmode="lin" valueType="num">
                                      <p:cBhvr additive="base">
                                        <p:cTn id="12" dur="1000"/>
                                        <p:tgtEl>
                                          <p:spTgt spid="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4236</Words>
  <Application>Microsoft Macintosh PowerPoint</Application>
  <PresentationFormat>On-screen Show (16:9)</PresentationFormat>
  <Paragraphs>545</Paragraphs>
  <Slides>54</Slides>
  <Notes>54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54</vt:i4>
      </vt:variant>
    </vt:vector>
  </HeadingPairs>
  <TitlesOfParts>
    <vt:vector size="65" baseType="lpstr">
      <vt:lpstr>Arial</vt:lpstr>
      <vt:lpstr>Open Sans</vt:lpstr>
      <vt:lpstr>Times New Roman</vt:lpstr>
      <vt:lpstr>Century Gothic</vt:lpstr>
      <vt:lpstr>Calibri</vt:lpstr>
      <vt:lpstr>Times</vt:lpstr>
      <vt:lpstr>Roboto</vt:lpstr>
      <vt:lpstr>Play</vt:lpstr>
      <vt:lpstr>Simple Light</vt:lpstr>
      <vt:lpstr>Office Theme</vt:lpstr>
      <vt:lpstr>Simple Light</vt:lpstr>
      <vt:lpstr>PowerPoint Presentation</vt:lpstr>
      <vt:lpstr>PowerPoint Presentation</vt:lpstr>
      <vt:lpstr>From last year in Cleveland, IRCIMH 2024</vt:lpstr>
      <vt:lpstr>As your questions and comments arise, enter them in the WHOVA app.   You can upvote questions or ask your own.</vt:lpstr>
      <vt:lpstr>PowerPoint Presentation</vt:lpstr>
      <vt:lpstr>Cultural Roots &amp; Westernization</vt:lpstr>
      <vt:lpstr>Agenda</vt:lpstr>
      <vt:lpstr>Hold these patients in your mind</vt:lpstr>
      <vt:lpstr>PowerPoint Presentation</vt:lpstr>
      <vt:lpstr>PowerPoint Presentation</vt:lpstr>
      <vt:lpstr>PowerPoint Presentation</vt:lpstr>
      <vt:lpstr>Regulation</vt:lpstr>
      <vt:lpstr>Where are psychedelics (psilocybin) legal in the U.S?</vt:lpstr>
      <vt:lpstr>What about mail ordering psychedelic mushrooms &amp; ketamine?</vt:lpstr>
      <vt:lpstr>PowerPoint Presentation</vt:lpstr>
      <vt:lpstr>PowerPoint Presentation</vt:lpstr>
      <vt:lpstr>Patient Profile - Peter</vt:lpstr>
      <vt:lpstr>Patient Profile</vt:lpstr>
      <vt:lpstr>Ketamine or MDMA-Assisted Therapy?</vt:lpstr>
      <vt:lpstr>Ketamine</vt:lpstr>
      <vt:lpstr>Ketamine</vt:lpstr>
      <vt:lpstr>MDMA- Assisted Therapy</vt:lpstr>
      <vt:lpstr>MDMA- Assisted Therapy</vt:lpstr>
      <vt:lpstr>Patient Considerations - Contraindications</vt:lpstr>
      <vt:lpstr>Patient Considerations - Medication Interactions</vt:lpstr>
      <vt:lpstr>Patient Considerations - Accessibility</vt:lpstr>
      <vt:lpstr>Insert slide of an ‘underground’ graphic….</vt:lpstr>
      <vt:lpstr>Back to Our 55y Veteran with PTSD…</vt:lpstr>
      <vt:lpstr>PowerPoint Presentation</vt:lpstr>
      <vt:lpstr>Psilocybin (Mushrooms) </vt:lpstr>
      <vt:lpstr>Let’s look at 2 cases</vt:lpstr>
      <vt:lpstr>2 Cases continue</vt:lpstr>
      <vt:lpstr>2 Cases continue</vt:lpstr>
      <vt:lpstr>So what happened with our patients?</vt:lpstr>
      <vt:lpstr>Real Life vs Studies?</vt:lpstr>
      <vt:lpstr>Determining candidacy for psilocybin?</vt:lpstr>
      <vt:lpstr>Ayahuasca (Misha)</vt:lpstr>
      <vt:lpstr>Ayahuasca</vt:lpstr>
      <vt:lpstr>PowerPoint Presentation</vt:lpstr>
      <vt:lpstr>What is our role, as integrative practitioners, in guiding our patients?</vt:lpstr>
      <vt:lpstr>PowerPoint Presentation</vt:lpstr>
      <vt:lpstr>Harm reduction models in IM and Psychedelics - Respect for the patients longing to heal</vt:lpstr>
      <vt:lpstr>Patients history</vt:lpstr>
      <vt:lpstr>Psychedelics - Pre-op &amp; Harm Reduction</vt:lpstr>
      <vt:lpstr>PowerPoint Presentation</vt:lpstr>
      <vt:lpstr>PowerPoint Presentation</vt:lpstr>
      <vt:lpstr>Setting and risk considerations example</vt:lpstr>
      <vt:lpstr>Psychedelics - Pre-op Harm Reduction</vt:lpstr>
      <vt:lpstr>Considerations for Psychedelic Surgery Day! (Ask your patients about their experiences) </vt:lpstr>
      <vt:lpstr>Psychedelics - Post-Op PACU - What might be supportive when you see your patient post journey</vt:lpstr>
      <vt:lpstr>Psychedelics - Surgical Recovery </vt:lpstr>
      <vt:lpstr>Call to action: To strike a balance between seemingly opposing forces.  Engineer safe supply of psychedelic substances when legislation allows.  Keep the cost of the medicine session within reach. Insurance may cover integration talk therapy, depending on the therapist.  Promote public and professional education to maximize benefit and minimize potential harms.      </vt:lpstr>
      <vt:lpstr>Speakers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Leslie Temple</cp:lastModifiedBy>
  <cp:revision>1</cp:revision>
  <dcterms:modified xsi:type="dcterms:W3CDTF">2025-02-25T06:14:27Z</dcterms:modified>
</cp:coreProperties>
</file>